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61"/>
  </p:notesMasterIdLst>
  <p:sldIdLst>
    <p:sldId id="256" r:id="rId2"/>
    <p:sldId id="784" r:id="rId3"/>
    <p:sldId id="838" r:id="rId4"/>
    <p:sldId id="881" r:id="rId5"/>
    <p:sldId id="864" r:id="rId6"/>
    <p:sldId id="882" r:id="rId7"/>
    <p:sldId id="862" r:id="rId8"/>
    <p:sldId id="725" r:id="rId9"/>
    <p:sldId id="974" r:id="rId10"/>
    <p:sldId id="975" r:id="rId11"/>
    <p:sldId id="976" r:id="rId12"/>
    <p:sldId id="977" r:id="rId13"/>
    <p:sldId id="979" r:id="rId14"/>
    <p:sldId id="995" r:id="rId15"/>
    <p:sldId id="996" r:id="rId16"/>
    <p:sldId id="997" r:id="rId17"/>
    <p:sldId id="998" r:id="rId18"/>
    <p:sldId id="999" r:id="rId19"/>
    <p:sldId id="994" r:id="rId20"/>
    <p:sldId id="980" r:id="rId21"/>
    <p:sldId id="981" r:id="rId22"/>
    <p:sldId id="982" r:id="rId23"/>
    <p:sldId id="984" r:id="rId24"/>
    <p:sldId id="985" r:id="rId25"/>
    <p:sldId id="986" r:id="rId26"/>
    <p:sldId id="987" r:id="rId27"/>
    <p:sldId id="988" r:id="rId28"/>
    <p:sldId id="992" r:id="rId29"/>
    <p:sldId id="1002" r:id="rId30"/>
    <p:sldId id="1004" r:id="rId31"/>
    <p:sldId id="1005" r:id="rId32"/>
    <p:sldId id="1007" r:id="rId33"/>
    <p:sldId id="1008" r:id="rId34"/>
    <p:sldId id="900" r:id="rId35"/>
    <p:sldId id="1010" r:id="rId36"/>
    <p:sldId id="1011" r:id="rId37"/>
    <p:sldId id="1015" r:id="rId38"/>
    <p:sldId id="1016" r:id="rId39"/>
    <p:sldId id="1009" r:id="rId40"/>
    <p:sldId id="1012" r:id="rId41"/>
    <p:sldId id="1013" r:id="rId42"/>
    <p:sldId id="1023" r:id="rId43"/>
    <p:sldId id="1024" r:id="rId44"/>
    <p:sldId id="1025" r:id="rId45"/>
    <p:sldId id="1019" r:id="rId46"/>
    <p:sldId id="1027" r:id="rId47"/>
    <p:sldId id="1028" r:id="rId48"/>
    <p:sldId id="1026" r:id="rId49"/>
    <p:sldId id="1017" r:id="rId50"/>
    <p:sldId id="1018" r:id="rId51"/>
    <p:sldId id="1020" r:id="rId52"/>
    <p:sldId id="1022" r:id="rId53"/>
    <p:sldId id="825" r:id="rId54"/>
    <p:sldId id="1021" r:id="rId55"/>
    <p:sldId id="968" r:id="rId56"/>
    <p:sldId id="963" r:id="rId57"/>
    <p:sldId id="836" r:id="rId58"/>
    <p:sldId id="712" r:id="rId59"/>
    <p:sldId id="713" r:id="rId60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Lamon" initials="GL" lastIdx="1" clrIdx="0">
    <p:extLst>
      <p:ext uri="{19B8F6BF-5375-455C-9EA6-DF929625EA0E}">
        <p15:presenceInfo xmlns:p15="http://schemas.microsoft.com/office/powerpoint/2012/main" userId="31143020b99051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79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86369" autoAdjust="0"/>
  </p:normalViewPr>
  <p:slideViewPr>
    <p:cSldViewPr snapToGrid="0">
      <p:cViewPr varScale="1">
        <p:scale>
          <a:sx n="111" d="100"/>
          <a:sy n="111" d="100"/>
        </p:scale>
        <p:origin x="12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3T19:42:06.08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2F1DC4B9-ECC2-491B-B7EF-B6713ED2FE7C}" type="datetimeFigureOut">
              <a:rPr lang="en-US"/>
              <a:pPr>
                <a:defRPr/>
              </a:pPr>
              <a:t>5/12/2023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26958E7E-7328-4C74-B2DD-5E58EA02FD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508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8B58A9-0DD4-4234-AA56-88D2900B738D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13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41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135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385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259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302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750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181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636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19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064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018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810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725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604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39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603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046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347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360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7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951746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978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14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752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305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869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430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331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60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12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951746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107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467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0651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507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3242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603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9589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441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317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826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084064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6571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5962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6332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53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8025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388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9355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253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65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46868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75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272B-2FE5-424E-B162-9F39FF2D6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6C12FA-37D6-4120-8508-5BAAB887F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BC1924-02AA-478D-ADB5-8CA781A5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09CF2-E560-4DBF-A06E-FFAB2261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866275-5B29-4CC0-A612-E013092B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39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82995-5B87-4D24-8E7D-9E82C6E1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09EA4E-86F7-4D70-9B80-3A2CD40C8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57E821-4B35-4EAB-BAB0-5ABFE1B8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8B056A-330C-42B9-AB45-65C90B24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FDCF9E-B1BD-4796-BE8D-4099A19B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514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4183C8-4E9E-40F3-831C-B1D063E22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762E15-AC91-4328-946B-03FDE39F2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5EA3F-82F1-48E1-9088-1B282698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841062-9A6A-442F-A40E-41CC8F4B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ED3D84-887D-4C7E-9A53-BAB4B164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552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45B8FD3-5102-45E6-9267-2D23A254AF91}"/>
              </a:ext>
            </a:extLst>
          </p:cNvPr>
          <p:cNvCxnSpPr>
            <a:cxnSpLocks/>
          </p:cNvCxnSpPr>
          <p:nvPr userDrawn="1"/>
        </p:nvCxnSpPr>
        <p:spPr>
          <a:xfrm>
            <a:off x="-5626" y="918013"/>
            <a:ext cx="9149626" cy="0"/>
          </a:xfrm>
          <a:prstGeom prst="line">
            <a:avLst/>
          </a:prstGeom>
          <a:ln w="28575">
            <a:solidFill>
              <a:srgbClr val="0050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218E1B81-D8CC-4D14-BD09-373F22150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02" y="74814"/>
            <a:ext cx="1300809" cy="6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1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751FA-5B25-499C-BF51-823469F0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55ED2B-46A2-43E0-9CA0-C85F24A67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880657-016A-44BF-879C-8C210691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44F5C-1996-435F-893D-33B24AA7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BCDC3F-BD9E-431F-83BF-3CE5D4C0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839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AF268-7F11-4D95-8B01-9F54A646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973401-4754-42A5-85D8-AEB5451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50B8B6-F698-4BAB-92C6-D85D18B6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41F789-B153-40F3-B486-C0230D5E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0FD9DA-18C1-4E5B-9CA6-C2690382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762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D26EB-5569-4317-B5C8-879D5B31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ABD368-2C6A-4C7F-A2A1-8663AAF4D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72DB8C-FC6B-4D90-8273-C8A66893F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557231-D484-4DC0-BAA6-2F498CD7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28FF0F-C902-43D7-8735-B17C3AF4D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FF6084-ABF1-47A9-967D-675F4268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392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0E652-7C2C-4485-BDC7-8E5AF5C0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D5761B-260B-40FE-914F-18E461FC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7E968B-36EF-4084-B2CB-E801D7AA2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5E6FAC-1C0E-4DF8-A414-94590090F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6DE5C7-24F6-406E-A0D1-D8D724721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B2D3D0-410B-45C2-B610-4BC6D6F5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84666DE-AAA7-4364-AC5E-DB3F6C5C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346A47-9073-43E3-AD72-CB897CB9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089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AB522-776D-43D5-B461-FC6EC4A8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EE88C9A-477F-43AE-B98E-3799CCF8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F6EBFA-59B6-45CD-AD93-450D1C34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1D048F-FF86-4455-AF77-EFA8C6C6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97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3F6617-21A4-41D1-8C1D-AB9A187A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C183FCE-AF58-45A8-8323-46FF4D7E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35F3C-0290-4DE4-892E-0BD94507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45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3BEFB-FCFE-4026-88B9-B52DA8E3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EEF88E-F88E-4BBB-9E6B-DFF0E62BD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C3A622-06CF-4E0D-B27B-02F84C6FE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E30AB5-C070-4C9D-9852-CAEAC4AA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166D71-24FF-4C86-945A-065C51B8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812EE5-DED0-4550-B651-1E2AE164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720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D2F2D-1F3C-4EEC-9A44-C991289B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60EA05B-CD1A-47DC-9BA5-3F70BE481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6A645-432D-4AB6-BF84-B7EC36A59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9879C9-28E6-4C08-8505-2DB9F02A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9EB446-86DD-45DC-A1DC-BF81A8EC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D6B8E6-353D-41B7-BDDA-1BD33DDC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004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2F1880-041E-4E43-B020-6AF42017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632677-DC2F-49B1-BDBD-B83C5495E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154FDB-FE94-4D52-B517-CD72DFA21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12/05/2023</a:t>
            </a:fld>
            <a:endParaRPr lang="fr-CA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E9E046-F9A3-469B-B7F2-A8BF9EA4D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B4FCB-B403-42EB-84E7-7B01C473F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761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9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9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60.jpe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8.png"/><Relationship Id="rId26" Type="http://schemas.openxmlformats.org/officeDocument/2006/relationships/image" Target="../media/image34.jpeg"/><Relationship Id="rId3" Type="http://schemas.openxmlformats.org/officeDocument/2006/relationships/image" Target="../media/image6.png"/><Relationship Id="rId21" Type="http://schemas.openxmlformats.org/officeDocument/2006/relationships/image" Target="../media/image10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tiff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tiff"/><Relationship Id="rId20" Type="http://schemas.openxmlformats.org/officeDocument/2006/relationships/image" Target="../media/image31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15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14.png"/><Relationship Id="rId28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0.jpeg"/><Relationship Id="rId31" Type="http://schemas.openxmlformats.org/officeDocument/2006/relationships/image" Target="../media/image12.png"/><Relationship Id="rId4" Type="http://schemas.openxmlformats.org/officeDocument/2006/relationships/image" Target="../media/image16.emf"/><Relationship Id="rId9" Type="http://schemas.openxmlformats.org/officeDocument/2006/relationships/image" Target="../media/image21.jpeg"/><Relationship Id="rId14" Type="http://schemas.openxmlformats.org/officeDocument/2006/relationships/image" Target="../media/image26.tiff"/><Relationship Id="rId22" Type="http://schemas.openxmlformats.org/officeDocument/2006/relationships/image" Target="../media/image32.png"/><Relationship Id="rId27" Type="http://schemas.openxmlformats.org/officeDocument/2006/relationships/image" Target="../media/image11.jpeg"/><Relationship Id="rId30" Type="http://schemas.openxmlformats.org/officeDocument/2006/relationships/image" Target="../media/image3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jpeg"/><Relationship Id="rId4" Type="http://schemas.openxmlformats.org/officeDocument/2006/relationships/image" Target="../media/image13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jpe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2100" y="546100"/>
            <a:ext cx="88519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ED93A5-4F1F-4B80-96BC-8DFD8386E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77" y="302687"/>
            <a:ext cx="1796479" cy="929213"/>
          </a:xfrm>
          <a:prstGeom prst="rect">
            <a:avLst/>
          </a:prstGeom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id="{03F5F729-216D-4A42-82D3-8BB978C3D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67" y="3974388"/>
            <a:ext cx="8103765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PALESTRANTE: GUSTAVO LAMON</a:t>
            </a:r>
            <a:endParaRPr lang="pt-BR" sz="1200" b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DA05D4F8-45DC-4A43-9238-51BC97CDD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86" y="4774296"/>
            <a:ext cx="8103765" cy="57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DE MARÇO 2023</a:t>
            </a:r>
          </a:p>
          <a:p>
            <a:pPr algn="ctr">
              <a:lnSpc>
                <a:spcPct val="150000"/>
              </a:lnSpc>
            </a:pPr>
            <a:endParaRPr lang="pt-BR" sz="1050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8BB30D-019B-4DF7-AA9A-2ADE4F7BA345}"/>
              </a:ext>
            </a:extLst>
          </p:cNvPr>
          <p:cNvSpPr txBox="1"/>
          <p:nvPr/>
        </p:nvSpPr>
        <p:spPr>
          <a:xfrm>
            <a:off x="7739192" y="6514761"/>
            <a:ext cx="140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M.:Ir.:C.:T.:M.:R</a:t>
            </a:r>
            <a:r>
              <a:rPr lang="pt-BR" sz="1400" dirty="0"/>
              <a:t>.:</a:t>
            </a: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CD076FF9-E175-4EBD-8EE0-0AB19C0AE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84" y="2581202"/>
            <a:ext cx="8028266" cy="45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>
                <a:solidFill>
                  <a:srgbClr val="0050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DE VAZÃO</a:t>
            </a:r>
            <a:endParaRPr lang="pt-BR" b="1" dirty="0">
              <a:solidFill>
                <a:srgbClr val="0050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9A8A8F-90B1-42EE-BA31-AAD8F937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14" y="1393663"/>
            <a:ext cx="5866572" cy="49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DB469C1-38A3-44D6-AA6F-EE12498C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548" y="1241571"/>
            <a:ext cx="5691044" cy="54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290B4AF6-ADC5-433A-9166-7E3854B38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72" y="1130327"/>
            <a:ext cx="8268816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1952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952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95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rgbClr val="0092D2"/>
                </a:solidFill>
              </a:rPr>
              <a:t>MV110  – Funções Principais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it-IT" altLang="it-IT" sz="1800" dirty="0"/>
          </a:p>
          <a:p>
            <a:pPr algn="ctr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it-IT" altLang="it-IT" sz="1800" dirty="0">
                <a:latin typeface="Vectora LT Std Roman"/>
              </a:rPr>
              <a:t>	</a:t>
            </a:r>
            <a:endParaRPr kumimoji="1" lang="en-GB" altLang="it-IT" sz="1800" dirty="0">
              <a:latin typeface="Vectora LT Std Roman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Display </a:t>
            </a:r>
            <a:r>
              <a:rPr lang="en-GB" altLang="it-IT" sz="1800" dirty="0" err="1">
                <a:latin typeface="Vectora LT Std Roman"/>
              </a:rPr>
              <a:t>gráfico</a:t>
            </a:r>
            <a:endParaRPr lang="en-GB" altLang="it-IT" sz="1800" dirty="0">
              <a:latin typeface="Vectora LT Std Roman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2 x 4-20 mA – </a:t>
            </a:r>
            <a:r>
              <a:rPr lang="en-GB" altLang="it-IT" sz="1800" dirty="0" err="1">
                <a:latin typeface="Vectora LT Std Roman"/>
              </a:rPr>
              <a:t>Opcional</a:t>
            </a:r>
            <a:r>
              <a:rPr lang="en-GB" altLang="it-IT" sz="1800" dirty="0">
                <a:latin typeface="Vectora LT Std Roman"/>
              </a:rPr>
              <a:t> protocol HART</a:t>
            </a: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Modbus via RS485</a:t>
            </a: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Data Logger 4 Gb com RTC</a:t>
            </a: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</a:t>
            </a:r>
            <a:r>
              <a:rPr lang="en-GB" altLang="it-IT" sz="1800" dirty="0" err="1">
                <a:latin typeface="Vectora LT Std Roman"/>
              </a:rPr>
              <a:t>Bateria</a:t>
            </a:r>
            <a:r>
              <a:rPr lang="en-GB" altLang="it-IT" sz="1800" dirty="0">
                <a:latin typeface="Vectora LT Std Roman"/>
              </a:rPr>
              <a:t> de Back up – </a:t>
            </a:r>
            <a:r>
              <a:rPr lang="en-GB" altLang="it-IT" sz="1800" dirty="0" err="1">
                <a:latin typeface="Vectora LT Std Roman"/>
              </a:rPr>
              <a:t>Bateria</a:t>
            </a:r>
            <a:r>
              <a:rPr lang="en-GB" altLang="it-IT" sz="1800" dirty="0">
                <a:latin typeface="Vectora LT Std Roman"/>
              </a:rPr>
              <a:t> de Lithium </a:t>
            </a:r>
            <a:r>
              <a:rPr lang="en-GB" altLang="it-IT" sz="1800" dirty="0" err="1">
                <a:latin typeface="Vectora LT Std Roman"/>
              </a:rPr>
              <a:t>recarregável</a:t>
            </a:r>
            <a:endParaRPr lang="en-GB" altLang="it-IT" sz="1800" dirty="0">
              <a:latin typeface="Vectora LT Std Roman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BIV Built in </a:t>
            </a:r>
            <a:r>
              <a:rPr lang="en-GB" altLang="it-IT" sz="1800" dirty="0" err="1">
                <a:latin typeface="Vectora LT Std Roman"/>
              </a:rPr>
              <a:t>Verificator</a:t>
            </a:r>
            <a:r>
              <a:rPr lang="en-GB" altLang="it-IT" sz="1800" dirty="0">
                <a:latin typeface="Vectora LT Std Roman"/>
              </a:rPr>
              <a:t> </a:t>
            </a: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GB" altLang="it-IT" sz="1800" dirty="0">
                <a:latin typeface="Vectora LT Std Roman"/>
              </a:rPr>
              <a:t> </a:t>
            </a:r>
            <a:r>
              <a:rPr lang="en-GB" altLang="it-IT" sz="1800" dirty="0" err="1">
                <a:latin typeface="Vectora LT Std Roman"/>
              </a:rPr>
              <a:t>Versão</a:t>
            </a:r>
            <a:r>
              <a:rPr lang="en-GB" altLang="it-IT" sz="1800" dirty="0">
                <a:latin typeface="Vectora LT Std Roman"/>
              </a:rPr>
              <a:t> IP 68</a:t>
            </a: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FontTx/>
              <a:buNone/>
            </a:pPr>
            <a:endParaRPr lang="en-GB" altLang="it-IT" sz="1800" dirty="0">
              <a:latin typeface="Vectora LT Std Roman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endParaRPr kumimoji="1" lang="en-GB" altLang="it-IT" sz="1800" dirty="0">
              <a:latin typeface="Vectora LT Std Roman"/>
            </a:endParaRP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E1B3F747-D239-4F71-8219-200AB4C1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1269928"/>
            <a:ext cx="21590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39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63763B-6893-4887-8724-61FE808B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367" y="1855692"/>
            <a:ext cx="2604354" cy="488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4">
            <a:extLst>
              <a:ext uri="{FF2B5EF4-FFF2-40B4-BE49-F238E27FC236}">
                <a16:creationId xmlns:a16="http://schemas.microsoft.com/office/drawing/2014/main" id="{BF360D5B-6111-4D73-B1DE-9D985690D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14" y="1435824"/>
            <a:ext cx="5976663" cy="328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92D2"/>
                </a:solidFill>
              </a:rPr>
              <a:t>MV110  – IP68 com </a:t>
            </a:r>
            <a:r>
              <a:rPr lang="en-US" altLang="it-IT" sz="2400" dirty="0" err="1">
                <a:solidFill>
                  <a:srgbClr val="0092D2"/>
                </a:solidFill>
              </a:rPr>
              <a:t>conectores</a:t>
            </a:r>
            <a:r>
              <a:rPr lang="en-US" altLang="it-IT" sz="2400" dirty="0">
                <a:solidFill>
                  <a:srgbClr val="0092D2"/>
                </a:solidFill>
              </a:rPr>
              <a:t> </a:t>
            </a:r>
            <a:r>
              <a:rPr lang="en-US" altLang="it-IT" sz="2400" dirty="0" err="1">
                <a:solidFill>
                  <a:srgbClr val="0092D2"/>
                </a:solidFill>
              </a:rPr>
              <a:t>Militar</a:t>
            </a:r>
            <a:endParaRPr lang="en-US" altLang="it-IT" sz="2400" dirty="0">
              <a:solidFill>
                <a:srgbClr val="0092D2"/>
              </a:solidFill>
            </a:endParaRPr>
          </a:p>
          <a:p>
            <a:pPr eaLnBrk="1" hangingPunct="1">
              <a:buSzPct val="155000"/>
              <a:buFont typeface="Wingdings" panose="05000000000000000000" pitchFamily="2" charset="2"/>
              <a:buNone/>
            </a:pPr>
            <a:endParaRPr lang="it-IT" altLang="it-IT" sz="2400" dirty="0">
              <a:solidFill>
                <a:srgbClr val="0092D2"/>
              </a:solidFill>
            </a:endParaRPr>
          </a:p>
          <a:p>
            <a:pPr marL="285750" indent="-285750" eaLnBrk="1" hangingPunct="1">
              <a:spcAft>
                <a:spcPts val="600"/>
              </a:spcAft>
              <a:buSzPct val="155000"/>
              <a:buFont typeface="Wingdings" panose="05000000000000000000" pitchFamily="2" charset="2"/>
              <a:buChar char="§"/>
            </a:pPr>
            <a:r>
              <a:rPr lang="en-US" altLang="it-IT" sz="1800" dirty="0" err="1">
                <a:latin typeface="Vectora LT Std Roman"/>
              </a:rPr>
              <a:t>Instrumento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totalmente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isolado</a:t>
            </a:r>
            <a:endParaRPr lang="en-US" altLang="it-IT" sz="1800" dirty="0">
              <a:latin typeface="Vectora LT Std Roman"/>
            </a:endParaRPr>
          </a:p>
          <a:p>
            <a:pPr marL="285750" indent="-285750" eaLnBrk="1" hangingPunct="1">
              <a:spcAft>
                <a:spcPts val="600"/>
              </a:spcAft>
              <a:buSzPct val="155000"/>
              <a:buFont typeface="Wingdings" panose="05000000000000000000" pitchFamily="2" charset="2"/>
              <a:buChar char="§"/>
            </a:pPr>
            <a:r>
              <a:rPr lang="en-US" altLang="it-IT" sz="1800" dirty="0" err="1">
                <a:latin typeface="Vectora LT Std Roman"/>
              </a:rPr>
              <a:t>Conectores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militares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são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conectados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em</a:t>
            </a:r>
            <a:r>
              <a:rPr lang="en-US" altLang="it-IT" sz="1800" dirty="0">
                <a:latin typeface="Vectora LT Std Roman"/>
              </a:rPr>
              <a:t> um </a:t>
            </a:r>
            <a:r>
              <a:rPr lang="en-US" altLang="it-IT" sz="1800" dirty="0" err="1">
                <a:latin typeface="Vectora LT Std Roman"/>
              </a:rPr>
              <a:t>curto</a:t>
            </a:r>
            <a:endParaRPr lang="en-US" altLang="it-IT" sz="1800" dirty="0">
              <a:latin typeface="Vectora LT Std Roman"/>
            </a:endParaRPr>
          </a:p>
          <a:p>
            <a:pPr eaLnBrk="1" hangingPunct="1">
              <a:spcAft>
                <a:spcPts val="600"/>
              </a:spcAft>
              <a:buSzPct val="155000"/>
              <a:buNone/>
            </a:pPr>
            <a:r>
              <a:rPr lang="en-US" altLang="it-IT" sz="1800" dirty="0" err="1">
                <a:latin typeface="Vectora LT Std Roman"/>
              </a:rPr>
              <a:t>pedaço</a:t>
            </a:r>
            <a:r>
              <a:rPr lang="en-US" altLang="it-IT" sz="1800" dirty="0">
                <a:latin typeface="Vectora LT Std Roman"/>
              </a:rPr>
              <a:t> de </a:t>
            </a:r>
            <a:r>
              <a:rPr lang="en-US" altLang="it-IT" sz="1800" dirty="0" err="1">
                <a:latin typeface="Vectora LT Std Roman"/>
              </a:rPr>
              <a:t>cabo</a:t>
            </a:r>
            <a:endParaRPr lang="en-US" altLang="it-IT" sz="1800" dirty="0">
              <a:latin typeface="Vectora LT Std Roman"/>
            </a:endParaRPr>
          </a:p>
          <a:p>
            <a:pPr marL="285750" indent="-285750" eaLnBrk="1" hangingPunct="1">
              <a:spcAft>
                <a:spcPts val="600"/>
              </a:spcAft>
              <a:buSzPct val="155000"/>
              <a:buFont typeface="Wingdings" panose="05000000000000000000" pitchFamily="2" charset="2"/>
              <a:buChar char="§"/>
            </a:pPr>
            <a:r>
              <a:rPr lang="en-US" altLang="it-IT" sz="1800" dirty="0">
                <a:latin typeface="Vectora LT Std Roman"/>
              </a:rPr>
              <a:t>Sem </a:t>
            </a:r>
            <a:r>
              <a:rPr lang="en-US" altLang="it-IT" sz="1800" dirty="0" err="1">
                <a:latin typeface="Vectora LT Std Roman"/>
              </a:rPr>
              <a:t>necessidade</a:t>
            </a:r>
            <a:r>
              <a:rPr lang="en-US" altLang="it-IT" sz="1800" dirty="0">
                <a:latin typeface="Vectora LT Std Roman"/>
              </a:rPr>
              <a:t> de </a:t>
            </a:r>
            <a:r>
              <a:rPr lang="en-US" altLang="it-IT" sz="1800" dirty="0" err="1">
                <a:latin typeface="Vectora LT Std Roman"/>
              </a:rPr>
              <a:t>abertura</a:t>
            </a:r>
            <a:r>
              <a:rPr lang="en-US" altLang="it-IT" sz="1800" dirty="0">
                <a:latin typeface="Vectora LT Std Roman"/>
              </a:rPr>
              <a:t> do </a:t>
            </a:r>
            <a:r>
              <a:rPr lang="en-US" altLang="it-IT" sz="1800" dirty="0" err="1">
                <a:latin typeface="Vectora LT Std Roman"/>
              </a:rPr>
              <a:t>invólucro</a:t>
            </a:r>
            <a:endParaRPr lang="en-US" altLang="it-IT" sz="1800" dirty="0">
              <a:latin typeface="Vectora LT Std Roman"/>
            </a:endParaRPr>
          </a:p>
          <a:p>
            <a:pPr marL="285750" indent="-285750" eaLnBrk="1" hangingPunct="1">
              <a:spcAft>
                <a:spcPts val="600"/>
              </a:spcAft>
              <a:buSzPct val="155000"/>
              <a:buFont typeface="Wingdings" panose="05000000000000000000" pitchFamily="2" charset="2"/>
              <a:buChar char="§"/>
            </a:pPr>
            <a:r>
              <a:rPr lang="en-US" altLang="it-IT" sz="1800" dirty="0">
                <a:latin typeface="Vectora LT Std Roman"/>
              </a:rPr>
              <a:t>IP68 </a:t>
            </a:r>
            <a:r>
              <a:rPr lang="en-US" altLang="it-IT" sz="1800" dirty="0" err="1">
                <a:latin typeface="Vectora LT Std Roman"/>
              </a:rPr>
              <a:t>garantido</a:t>
            </a:r>
            <a:endParaRPr lang="en-US" altLang="it-IT" sz="1800" dirty="0">
              <a:latin typeface="Vectora LT Std Roman"/>
            </a:endParaRPr>
          </a:p>
          <a:p>
            <a:pPr marL="285750" indent="-285750" eaLnBrk="1" hangingPunct="1">
              <a:spcAft>
                <a:spcPts val="600"/>
              </a:spcAft>
              <a:buSzPct val="155000"/>
              <a:buFont typeface="Wingdings" panose="05000000000000000000" pitchFamily="2" charset="2"/>
              <a:buChar char="§"/>
            </a:pPr>
            <a:r>
              <a:rPr lang="en-US" altLang="it-IT" sz="1800" dirty="0" err="1">
                <a:latin typeface="Vectora LT Std Roman"/>
              </a:rPr>
              <a:t>Todos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os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conectores</a:t>
            </a:r>
            <a:r>
              <a:rPr lang="en-US" altLang="it-IT" sz="1800" dirty="0">
                <a:latin typeface="Vectora LT Std Roman"/>
              </a:rPr>
              <a:t> </a:t>
            </a:r>
            <a:r>
              <a:rPr lang="en-US" altLang="it-IT" sz="1800" dirty="0" err="1">
                <a:latin typeface="Vectora LT Std Roman"/>
              </a:rPr>
              <a:t>inclusos</a:t>
            </a:r>
            <a:r>
              <a:rPr lang="en-US" altLang="it-IT" sz="1800" dirty="0">
                <a:latin typeface="Vectora LT Std Roman"/>
              </a:rPr>
              <a:t> no </a:t>
            </a:r>
            <a:r>
              <a:rPr lang="en-US" altLang="it-IT" sz="1800" dirty="0" err="1">
                <a:latin typeface="Vectora LT Std Roman"/>
              </a:rPr>
              <a:t>fornecimento</a:t>
            </a:r>
            <a:endParaRPr lang="en-US" altLang="it-IT" sz="1800" dirty="0">
              <a:latin typeface="Vectora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98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BF761F1-0B91-4F74-B38C-799B0405C185}"/>
              </a:ext>
            </a:extLst>
          </p:cNvPr>
          <p:cNvSpPr/>
          <p:nvPr/>
        </p:nvSpPr>
        <p:spPr>
          <a:xfrm>
            <a:off x="524081" y="1140964"/>
            <a:ext cx="638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dirty="0">
                <a:solidFill>
                  <a:srgbClr val="0092D2"/>
                </a:solidFill>
              </a:rPr>
              <a:t>MV110  – SISTEMA DE AUTO LIMPEZA DOS ELETRODOS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8469B9F5-5DA9-4B1F-AB86-D264B675A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8210"/>
            <a:ext cx="84963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85750">
              <a:spcBef>
                <a:spcPct val="20000"/>
              </a:spcBef>
              <a:buChar char="•"/>
              <a:tabLst>
                <a:tab pos="195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3900" indent="-285750">
              <a:spcBef>
                <a:spcPct val="20000"/>
              </a:spcBef>
              <a:buChar char="–"/>
              <a:tabLst>
                <a:tab pos="195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95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concepção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sensores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medidores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eletromagnéticos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mais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antigos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possuiam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seus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eletrodos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removíveis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para eventual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limpeza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física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mesmo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pt-BR" sz="2000" dirty="0">
              <a:latin typeface="Arial 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Ocorre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que tempos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depois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descobriu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-se que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esta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não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seria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melhor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solução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tendo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vista que no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momento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reposicionamento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eltetrodos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não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se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consegue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garantir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posicionamento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mesmo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local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que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eletrodos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foram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inicialmente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montados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calibrados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logo,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nova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calibração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 conjunto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seria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necessária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após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reinstalação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eletrodos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pt-BR" sz="2000" dirty="0">
              <a:latin typeface="Arial 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fato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é que,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esta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opção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, o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problema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pt-BR" sz="2000" dirty="0" err="1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persistia</a:t>
            </a: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30395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E367EB3-3AED-4EF1-9D4C-240F1EAC3908}"/>
              </a:ext>
            </a:extLst>
          </p:cNvPr>
          <p:cNvSpPr/>
          <p:nvPr/>
        </p:nvSpPr>
        <p:spPr>
          <a:xfrm>
            <a:off x="524081" y="939628"/>
            <a:ext cx="638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dirty="0">
                <a:solidFill>
                  <a:srgbClr val="0092D2"/>
                </a:solidFill>
              </a:rPr>
              <a:t>MV110  – SISTEMA DE AUTO LIMPEZA DOS ELETRODOS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396F611-D7EF-471D-AF0F-2D1125AD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37316"/>
            <a:ext cx="84963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5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09550">
              <a:spcBef>
                <a:spcPct val="20000"/>
              </a:spcBef>
              <a:buChar char="–"/>
              <a:tabLst>
                <a:tab pos="195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95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pt-BR" sz="2000" dirty="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LIMPEZA DO ELETRODO</a:t>
            </a:r>
          </a:p>
        </p:txBody>
      </p:sp>
      <p:pic>
        <p:nvPicPr>
          <p:cNvPr id="8" name="Imagem 1">
            <a:extLst>
              <a:ext uri="{FF2B5EF4-FFF2-40B4-BE49-F238E27FC236}">
                <a16:creationId xmlns:a16="http://schemas.microsoft.com/office/drawing/2014/main" id="{90445247-D6E4-43A1-8959-28A748682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92950"/>
            <a:ext cx="66611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0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60B21D-87F5-4E5A-A345-6580971FBD49}"/>
              </a:ext>
            </a:extLst>
          </p:cNvPr>
          <p:cNvSpPr/>
          <p:nvPr/>
        </p:nvSpPr>
        <p:spPr>
          <a:xfrm>
            <a:off x="524081" y="1006740"/>
            <a:ext cx="638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dirty="0">
                <a:solidFill>
                  <a:srgbClr val="0092D2"/>
                </a:solidFill>
              </a:rPr>
              <a:t>MV110  – SISTEMA DE AUTO LIMPEZA DOS ELETRODOS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C46B2DA5-9B0C-458B-AA5D-05D59FBDB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04428"/>
            <a:ext cx="84963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5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09550">
              <a:spcBef>
                <a:spcPct val="20000"/>
              </a:spcBef>
              <a:buChar char="–"/>
              <a:tabLst>
                <a:tab pos="195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95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pt-BR" sz="2000">
                <a:latin typeface="Arial "/>
                <a:ea typeface="Verdana" panose="020B0604030504040204" pitchFamily="34" charset="0"/>
                <a:cs typeface="Verdana" panose="020B0604030504040204" pitchFamily="34" charset="0"/>
              </a:rPr>
              <a:t>LIMPEZA DO ELETRODO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ECF450E5-76B7-4AF9-98A0-D07F1A39E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2" y="2333091"/>
            <a:ext cx="6408737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917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15F35F8-812A-49C4-80D4-F6F02B1C0C8A}"/>
              </a:ext>
            </a:extLst>
          </p:cNvPr>
          <p:cNvSpPr/>
          <p:nvPr/>
        </p:nvSpPr>
        <p:spPr>
          <a:xfrm>
            <a:off x="524081" y="1099019"/>
            <a:ext cx="638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dirty="0">
                <a:solidFill>
                  <a:srgbClr val="0092D2"/>
                </a:solidFill>
              </a:rPr>
              <a:t>MV110  – SISTEMA DE AUTO LIMPEZA DOS ELETRODOS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E8CFB-2D70-4491-8DB2-E85163D3C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88" y="1685026"/>
            <a:ext cx="3180114" cy="23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B809DE9-101C-4C93-8720-9D75BD0E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0" y="1635872"/>
            <a:ext cx="1685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522746C-0F27-486B-AE70-AD3C7350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73" y="1685698"/>
            <a:ext cx="261168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EEDF6C4-A914-48F5-899E-8BDE12667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324540"/>
              </p:ext>
            </p:extLst>
          </p:nvPr>
        </p:nvGraphicFramePr>
        <p:xfrm>
          <a:off x="4" y="4394225"/>
          <a:ext cx="9144009" cy="1869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249">
                  <a:extLst>
                    <a:ext uri="{9D8B030D-6E8A-4147-A177-3AD203B41FA5}">
                      <a16:colId xmlns:a16="http://schemas.microsoft.com/office/drawing/2014/main" val="2726763955"/>
                    </a:ext>
                  </a:extLst>
                </a:gridCol>
                <a:gridCol w="545455">
                  <a:extLst>
                    <a:ext uri="{9D8B030D-6E8A-4147-A177-3AD203B41FA5}">
                      <a16:colId xmlns:a16="http://schemas.microsoft.com/office/drawing/2014/main" val="1916783160"/>
                    </a:ext>
                  </a:extLst>
                </a:gridCol>
                <a:gridCol w="346241">
                  <a:extLst>
                    <a:ext uri="{9D8B030D-6E8A-4147-A177-3AD203B41FA5}">
                      <a16:colId xmlns:a16="http://schemas.microsoft.com/office/drawing/2014/main" val="62009560"/>
                    </a:ext>
                  </a:extLst>
                </a:gridCol>
                <a:gridCol w="383775">
                  <a:extLst>
                    <a:ext uri="{9D8B030D-6E8A-4147-A177-3AD203B41FA5}">
                      <a16:colId xmlns:a16="http://schemas.microsoft.com/office/drawing/2014/main" val="1351956352"/>
                    </a:ext>
                  </a:extLst>
                </a:gridCol>
                <a:gridCol w="453647">
                  <a:extLst>
                    <a:ext uri="{9D8B030D-6E8A-4147-A177-3AD203B41FA5}">
                      <a16:colId xmlns:a16="http://schemas.microsoft.com/office/drawing/2014/main" val="3489939145"/>
                    </a:ext>
                  </a:extLst>
                </a:gridCol>
                <a:gridCol w="491181">
                  <a:extLst>
                    <a:ext uri="{9D8B030D-6E8A-4147-A177-3AD203B41FA5}">
                      <a16:colId xmlns:a16="http://schemas.microsoft.com/office/drawing/2014/main" val="3837511304"/>
                    </a:ext>
                  </a:extLst>
                </a:gridCol>
                <a:gridCol w="346241">
                  <a:extLst>
                    <a:ext uri="{9D8B030D-6E8A-4147-A177-3AD203B41FA5}">
                      <a16:colId xmlns:a16="http://schemas.microsoft.com/office/drawing/2014/main" val="484516078"/>
                    </a:ext>
                  </a:extLst>
                </a:gridCol>
                <a:gridCol w="491181">
                  <a:extLst>
                    <a:ext uri="{9D8B030D-6E8A-4147-A177-3AD203B41FA5}">
                      <a16:colId xmlns:a16="http://schemas.microsoft.com/office/drawing/2014/main" val="3819756539"/>
                    </a:ext>
                  </a:extLst>
                </a:gridCol>
                <a:gridCol w="491181">
                  <a:extLst>
                    <a:ext uri="{9D8B030D-6E8A-4147-A177-3AD203B41FA5}">
                      <a16:colId xmlns:a16="http://schemas.microsoft.com/office/drawing/2014/main" val="141398171"/>
                    </a:ext>
                  </a:extLst>
                </a:gridCol>
                <a:gridCol w="548146">
                  <a:extLst>
                    <a:ext uri="{9D8B030D-6E8A-4147-A177-3AD203B41FA5}">
                      <a16:colId xmlns:a16="http://schemas.microsoft.com/office/drawing/2014/main" val="1737682535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372337286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1282201382"/>
                    </a:ext>
                  </a:extLst>
                </a:gridCol>
                <a:gridCol w="452846">
                  <a:extLst>
                    <a:ext uri="{9D8B030D-6E8A-4147-A177-3AD203B41FA5}">
                      <a16:colId xmlns:a16="http://schemas.microsoft.com/office/drawing/2014/main" val="3697870568"/>
                    </a:ext>
                  </a:extLst>
                </a:gridCol>
                <a:gridCol w="513806">
                  <a:extLst>
                    <a:ext uri="{9D8B030D-6E8A-4147-A177-3AD203B41FA5}">
                      <a16:colId xmlns:a16="http://schemas.microsoft.com/office/drawing/2014/main" val="2001848218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1362107903"/>
                    </a:ext>
                  </a:extLst>
                </a:gridCol>
                <a:gridCol w="523312">
                  <a:extLst>
                    <a:ext uri="{9D8B030D-6E8A-4147-A177-3AD203B41FA5}">
                      <a16:colId xmlns:a16="http://schemas.microsoft.com/office/drawing/2014/main" val="2574102875"/>
                    </a:ext>
                  </a:extLst>
                </a:gridCol>
                <a:gridCol w="1131326">
                  <a:extLst>
                    <a:ext uri="{9D8B030D-6E8A-4147-A177-3AD203B41FA5}">
                      <a16:colId xmlns:a16="http://schemas.microsoft.com/office/drawing/2014/main" val="2610119195"/>
                    </a:ext>
                  </a:extLst>
                </a:gridCol>
              </a:tblGrid>
              <a:tr h="20775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Rede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Tipo Macro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2013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2014/1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2014/2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2015/1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2015/2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2016/1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2017/1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69873"/>
                  </a:ext>
                </a:extLst>
              </a:tr>
              <a:tr h="62326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EP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EP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EP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Data verificação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EP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CCO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Data verificação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EP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CCO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Data Verificação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Desvio Macro x EP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CCO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Data Verificação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Desvio Macro x EP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Desvio Macro x CCO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extLst>
                  <a:ext uri="{0D108BD9-81ED-4DB2-BD59-A6C34878D82A}">
                    <a16:rowId xmlns:a16="http://schemas.microsoft.com/office/drawing/2014/main" val="3983056795"/>
                  </a:ext>
                </a:extLst>
              </a:tr>
              <a:tr h="1038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DN 100 Belgo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Eletromagnético </a:t>
                      </a:r>
                      <a:r>
                        <a:rPr lang="pt-BR" sz="800" dirty="0" err="1">
                          <a:effectLst/>
                        </a:rPr>
                        <a:t>Isoil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-0,77%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0,05%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-0,28%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6/3/15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-3,17%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0,28%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15/6/15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-0,64%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1,70%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23/2/16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-1,16%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0,21%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15/2/17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1,72%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Até o fechamento da Ordem, o CCO não tinha informado os dados de telemetria para realização da comparação entre CCO e Macro.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588" marR="21588" marT="0" marB="0" anchor="ctr"/>
                </a:tc>
                <a:extLst>
                  <a:ext uri="{0D108BD9-81ED-4DB2-BD59-A6C34878D82A}">
                    <a16:rowId xmlns:a16="http://schemas.microsoft.com/office/drawing/2014/main" val="408745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418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E512923-ECF6-46AF-A4BF-9F72902C1CF6}"/>
              </a:ext>
            </a:extLst>
          </p:cNvPr>
          <p:cNvSpPr/>
          <p:nvPr/>
        </p:nvSpPr>
        <p:spPr>
          <a:xfrm>
            <a:off x="524085" y="1057074"/>
            <a:ext cx="402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SzPct val="155000"/>
              <a:buFont typeface="Wingdings" panose="05000000000000000000" pitchFamily="2" charset="2"/>
              <a:buNone/>
            </a:pPr>
            <a:r>
              <a:rPr lang="en-US" altLang="it-IT" dirty="0">
                <a:solidFill>
                  <a:srgbClr val="0092D2"/>
                </a:solidFill>
              </a:rPr>
              <a:t>MV110  – FUNÇÃO OSCILOSCÓPIO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B73E2BCB-B190-4987-981A-C4B44D33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4" y="1735725"/>
            <a:ext cx="7967663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/>
              <a:t>Display Graphs: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1400" dirty="0" err="1"/>
              <a:t>Esta</a:t>
            </a:r>
            <a:r>
              <a:rPr lang="en-US" altLang="pt-BR" sz="1400" dirty="0"/>
              <a:t> </a:t>
            </a:r>
            <a:r>
              <a:rPr lang="en-US" altLang="pt-BR" sz="1400" dirty="0" err="1"/>
              <a:t>função</a:t>
            </a:r>
            <a:r>
              <a:rPr lang="en-US" altLang="pt-BR" sz="1400" dirty="0"/>
              <a:t> </a:t>
            </a:r>
            <a:r>
              <a:rPr lang="en-US" altLang="pt-BR" sz="1400" dirty="0" err="1"/>
              <a:t>apresenta</a:t>
            </a:r>
            <a:r>
              <a:rPr lang="en-US" altLang="pt-BR" sz="1400" dirty="0"/>
              <a:t> </a:t>
            </a:r>
            <a:r>
              <a:rPr lang="en-US" altLang="pt-BR" sz="1400" dirty="0" err="1"/>
              <a:t>os</a:t>
            </a:r>
            <a:r>
              <a:rPr lang="en-US" altLang="pt-BR" sz="1400" dirty="0"/>
              <a:t> </a:t>
            </a:r>
            <a:r>
              <a:rPr lang="en-US" altLang="pt-BR" sz="1400" dirty="0" err="1"/>
              <a:t>gráficos</a:t>
            </a:r>
            <a:r>
              <a:rPr lang="en-US" altLang="pt-BR" sz="1400" dirty="0"/>
              <a:t> de input Z, C. current, C. Volt, </a:t>
            </a:r>
            <a:r>
              <a:rPr lang="en-US" altLang="pt-BR" sz="1400" dirty="0" err="1"/>
              <a:t>C.Load</a:t>
            </a:r>
            <a:r>
              <a:rPr lang="en-US" altLang="pt-BR" sz="1400" dirty="0"/>
              <a:t>, Input 1, Input 2, Input1-Input 2,</a:t>
            </a:r>
            <a:br>
              <a:rPr lang="en-US" altLang="pt-BR" sz="1400" dirty="0"/>
            </a:br>
            <a:r>
              <a:rPr lang="en-US" altLang="pt-BR" sz="1400" dirty="0"/>
              <a:t>Analog to Digital Converter</a:t>
            </a:r>
            <a:r>
              <a:rPr lang="en-US" altLang="pt-BR" sz="1000" dirty="0"/>
              <a:t> </a:t>
            </a:r>
            <a:br>
              <a:rPr lang="en-US" altLang="pt-BR" sz="1400" dirty="0"/>
            </a:br>
            <a:endParaRPr lang="en-US" altLang="pt-BR" sz="1400" dirty="0"/>
          </a:p>
        </p:txBody>
      </p:sp>
      <p:pic>
        <p:nvPicPr>
          <p:cNvPr id="7" name="Imagem 15">
            <a:extLst>
              <a:ext uri="{FF2B5EF4-FFF2-40B4-BE49-F238E27FC236}">
                <a16:creationId xmlns:a16="http://schemas.microsoft.com/office/drawing/2014/main" id="{0703822A-DE79-416E-B83F-CA0D26DE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2" y="3031121"/>
            <a:ext cx="862488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31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Meus Documentos\Home_Page\imagens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2500" y="190504"/>
            <a:ext cx="2705100" cy="64543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Gill Sans MT Condensed" panose="020B0506020104020203" pitchFamily="34" charset="0"/>
              </a:rPr>
              <a:t>MEDIDOR ELETROMAGNÉTICO DE VAZÃO A BATERIA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69999FE-7A81-4223-9B73-B5662D570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051EF9-4BFA-44BB-AA63-B54AFE833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025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0BFDA7E-424F-4ED8-A893-B29C40CEA2FB}"/>
              </a:ext>
            </a:extLst>
          </p:cNvPr>
          <p:cNvSpPr/>
          <p:nvPr/>
        </p:nvSpPr>
        <p:spPr>
          <a:xfrm>
            <a:off x="0" y="6165908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3200" dirty="0">
                <a:latin typeface="Gill Sans MT Condensed" panose="020B0506020104020203" pitchFamily="34" charset="0"/>
              </a:rPr>
              <a:t>UM POUCO SOBRE NÓS</a:t>
            </a:r>
            <a:endParaRPr lang="pt-BR" sz="3200">
              <a:latin typeface="Gill Sans MT Condensed" panose="020B05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6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60" name="Rettangolo 6">
            <a:extLst>
              <a:ext uri="{FF2B5EF4-FFF2-40B4-BE49-F238E27FC236}">
                <a16:creationId xmlns:a16="http://schemas.microsoft.com/office/drawing/2014/main" id="{D1E9A8CA-1C6E-4F6A-A793-C1C68EFDD08F}"/>
              </a:ext>
            </a:extLst>
          </p:cNvPr>
          <p:cNvSpPr/>
          <p:nvPr/>
        </p:nvSpPr>
        <p:spPr>
          <a:xfrm>
            <a:off x="123232" y="1590285"/>
            <a:ext cx="8824512" cy="4243207"/>
          </a:xfrm>
          <a:prstGeom prst="rect">
            <a:avLst/>
          </a:prstGeom>
          <a:noFill/>
        </p:spPr>
      </p:sp>
      <p:sp>
        <p:nvSpPr>
          <p:cNvPr id="62" name="Figura a mano libera: forma 8">
            <a:extLst>
              <a:ext uri="{FF2B5EF4-FFF2-40B4-BE49-F238E27FC236}">
                <a16:creationId xmlns:a16="http://schemas.microsoft.com/office/drawing/2014/main" id="{46C7A5F2-8BF3-487A-A3B9-A63BF1500F0E}"/>
              </a:ext>
            </a:extLst>
          </p:cNvPr>
          <p:cNvSpPr/>
          <p:nvPr/>
        </p:nvSpPr>
        <p:spPr>
          <a:xfrm>
            <a:off x="170144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2004</a:t>
            </a:r>
          </a:p>
        </p:txBody>
      </p:sp>
      <p:sp>
        <p:nvSpPr>
          <p:cNvPr id="64" name="Figura a mano libera: forma 9">
            <a:extLst>
              <a:ext uri="{FF2B5EF4-FFF2-40B4-BE49-F238E27FC236}">
                <a16:creationId xmlns:a16="http://schemas.microsoft.com/office/drawing/2014/main" id="{EF53456D-F782-40EF-A034-DA0D92964551}"/>
              </a:ext>
            </a:extLst>
          </p:cNvPr>
          <p:cNvSpPr/>
          <p:nvPr/>
        </p:nvSpPr>
        <p:spPr>
          <a:xfrm>
            <a:off x="1244926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2006</a:t>
            </a:r>
          </a:p>
        </p:txBody>
      </p:sp>
      <p:sp>
        <p:nvSpPr>
          <p:cNvPr id="66" name="Figura a mano libera: forma 10">
            <a:extLst>
              <a:ext uri="{FF2B5EF4-FFF2-40B4-BE49-F238E27FC236}">
                <a16:creationId xmlns:a16="http://schemas.microsoft.com/office/drawing/2014/main" id="{BBE9BB1A-C5A1-4F21-8DEA-97354C7C065D}"/>
              </a:ext>
            </a:extLst>
          </p:cNvPr>
          <p:cNvSpPr/>
          <p:nvPr/>
        </p:nvSpPr>
        <p:spPr>
          <a:xfrm>
            <a:off x="2319708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2008</a:t>
            </a:r>
          </a:p>
        </p:txBody>
      </p:sp>
      <p:sp>
        <p:nvSpPr>
          <p:cNvPr id="68" name="Figura a mano libera: forma 12">
            <a:extLst>
              <a:ext uri="{FF2B5EF4-FFF2-40B4-BE49-F238E27FC236}">
                <a16:creationId xmlns:a16="http://schemas.microsoft.com/office/drawing/2014/main" id="{93C473FC-EFE3-418B-A358-49FB08C1F50D}"/>
              </a:ext>
            </a:extLst>
          </p:cNvPr>
          <p:cNvSpPr/>
          <p:nvPr/>
        </p:nvSpPr>
        <p:spPr>
          <a:xfrm>
            <a:off x="3394490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2009</a:t>
            </a:r>
          </a:p>
        </p:txBody>
      </p:sp>
      <p:sp>
        <p:nvSpPr>
          <p:cNvPr id="70" name="Figura a mano libera: forma 13">
            <a:extLst>
              <a:ext uri="{FF2B5EF4-FFF2-40B4-BE49-F238E27FC236}">
                <a16:creationId xmlns:a16="http://schemas.microsoft.com/office/drawing/2014/main" id="{1819DD60-C9B1-4C2E-AA83-124D560A47E4}"/>
              </a:ext>
            </a:extLst>
          </p:cNvPr>
          <p:cNvSpPr/>
          <p:nvPr/>
        </p:nvSpPr>
        <p:spPr>
          <a:xfrm>
            <a:off x="4469272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2010</a:t>
            </a:r>
          </a:p>
        </p:txBody>
      </p:sp>
      <p:sp>
        <p:nvSpPr>
          <p:cNvPr id="72" name="Figura a mano libera: forma 14">
            <a:extLst>
              <a:ext uri="{FF2B5EF4-FFF2-40B4-BE49-F238E27FC236}">
                <a16:creationId xmlns:a16="http://schemas.microsoft.com/office/drawing/2014/main" id="{816E5BA0-B655-4E2A-A5B1-40B4526737D0}"/>
              </a:ext>
            </a:extLst>
          </p:cNvPr>
          <p:cNvSpPr/>
          <p:nvPr/>
        </p:nvSpPr>
        <p:spPr>
          <a:xfrm>
            <a:off x="5544054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2011</a:t>
            </a:r>
          </a:p>
        </p:txBody>
      </p:sp>
      <p:sp>
        <p:nvSpPr>
          <p:cNvPr id="74" name="Figura a mano libera: forma 15">
            <a:extLst>
              <a:ext uri="{FF2B5EF4-FFF2-40B4-BE49-F238E27FC236}">
                <a16:creationId xmlns:a16="http://schemas.microsoft.com/office/drawing/2014/main" id="{DE63EA80-2922-4DA7-895B-833BC321BC18}"/>
              </a:ext>
            </a:extLst>
          </p:cNvPr>
          <p:cNvSpPr/>
          <p:nvPr/>
        </p:nvSpPr>
        <p:spPr>
          <a:xfrm>
            <a:off x="6618836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2013</a:t>
            </a:r>
          </a:p>
        </p:txBody>
      </p:sp>
      <p:sp>
        <p:nvSpPr>
          <p:cNvPr id="76" name="Figura a mano libera: forma 17">
            <a:extLst>
              <a:ext uri="{FF2B5EF4-FFF2-40B4-BE49-F238E27FC236}">
                <a16:creationId xmlns:a16="http://schemas.microsoft.com/office/drawing/2014/main" id="{D220495A-48DE-4D80-B66C-ADCBBEFE6730}"/>
              </a:ext>
            </a:extLst>
          </p:cNvPr>
          <p:cNvSpPr/>
          <p:nvPr/>
        </p:nvSpPr>
        <p:spPr>
          <a:xfrm>
            <a:off x="7693621" y="3871482"/>
            <a:ext cx="1208630" cy="483452"/>
          </a:xfrm>
          <a:custGeom>
            <a:avLst/>
            <a:gdLst>
              <a:gd name="connsiteX0" fmla="*/ 0 w 1208630"/>
              <a:gd name="connsiteY0" fmla="*/ 0 h 483452"/>
              <a:gd name="connsiteX1" fmla="*/ 966904 w 1208630"/>
              <a:gd name="connsiteY1" fmla="*/ 0 h 483452"/>
              <a:gd name="connsiteX2" fmla="*/ 1208630 w 1208630"/>
              <a:gd name="connsiteY2" fmla="*/ 241726 h 483452"/>
              <a:gd name="connsiteX3" fmla="*/ 966904 w 1208630"/>
              <a:gd name="connsiteY3" fmla="*/ 483452 h 483452"/>
              <a:gd name="connsiteX4" fmla="*/ 0 w 1208630"/>
              <a:gd name="connsiteY4" fmla="*/ 483452 h 483452"/>
              <a:gd name="connsiteX5" fmla="*/ 241726 w 1208630"/>
              <a:gd name="connsiteY5" fmla="*/ 241726 h 483452"/>
              <a:gd name="connsiteX6" fmla="*/ 0 w 1208630"/>
              <a:gd name="connsiteY6" fmla="*/ 0 h 48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630" h="483452">
                <a:moveTo>
                  <a:pt x="0" y="0"/>
                </a:moveTo>
                <a:lnTo>
                  <a:pt x="966904" y="0"/>
                </a:lnTo>
                <a:lnTo>
                  <a:pt x="1208630" y="241726"/>
                </a:lnTo>
                <a:lnTo>
                  <a:pt x="966904" y="483452"/>
                </a:lnTo>
                <a:lnTo>
                  <a:pt x="0" y="483452"/>
                </a:lnTo>
                <a:lnTo>
                  <a:pt x="241726" y="24172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737" tIns="28004" rIns="269730" bIns="2800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100" kern="1200" dirty="0"/>
              <a:t>2019</a:t>
            </a:r>
          </a:p>
        </p:txBody>
      </p:sp>
      <p:sp>
        <p:nvSpPr>
          <p:cNvPr id="78" name="CasellaDiTesto 4">
            <a:extLst>
              <a:ext uri="{FF2B5EF4-FFF2-40B4-BE49-F238E27FC236}">
                <a16:creationId xmlns:a16="http://schemas.microsoft.com/office/drawing/2014/main" id="{050B068A-1B4E-4B21-8165-F227D70C8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64" y="2967374"/>
            <a:ext cx="1296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ML250 FLOWIZ</a:t>
            </a:r>
            <a:r>
              <a:rPr lang="en-GB" altLang="it-IT" sz="1100" b="1" baseline="30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 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Test Field (battery converter with integral GPRS)</a:t>
            </a:r>
          </a:p>
        </p:txBody>
      </p:sp>
      <p:pic>
        <p:nvPicPr>
          <p:cNvPr id="80" name="Picture 7">
            <a:extLst>
              <a:ext uri="{FF2B5EF4-FFF2-40B4-BE49-F238E27FC236}">
                <a16:creationId xmlns:a16="http://schemas.microsoft.com/office/drawing/2014/main" id="{07442072-3A20-4C90-9C9F-4AD301DC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44" y="4473928"/>
            <a:ext cx="973024" cy="69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CasellaDiTesto 12">
            <a:extLst>
              <a:ext uri="{FF2B5EF4-FFF2-40B4-BE49-F238E27FC236}">
                <a16:creationId xmlns:a16="http://schemas.microsoft.com/office/drawing/2014/main" id="{2B2695C4-FC33-4835-88B7-C8750F711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10" y="4459723"/>
            <a:ext cx="11733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ML250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 Official introduction</a:t>
            </a:r>
          </a:p>
        </p:txBody>
      </p:sp>
      <p:sp>
        <p:nvSpPr>
          <p:cNvPr id="84" name="CasellaDiTesto 12">
            <a:extLst>
              <a:ext uri="{FF2B5EF4-FFF2-40B4-BE49-F238E27FC236}">
                <a16:creationId xmlns:a16="http://schemas.microsoft.com/office/drawing/2014/main" id="{EBAD23F5-0D85-48D1-9AEC-964E7532F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64" y="2886306"/>
            <a:ext cx="103952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ML252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 (battery converter blind without GPRS)</a:t>
            </a:r>
          </a:p>
        </p:txBody>
      </p:sp>
      <p:pic>
        <p:nvPicPr>
          <p:cNvPr id="86" name="Picture 8" descr="ML252_2">
            <a:extLst>
              <a:ext uri="{FF2B5EF4-FFF2-40B4-BE49-F238E27FC236}">
                <a16:creationId xmlns:a16="http://schemas.microsoft.com/office/drawing/2014/main" id="{00581EAA-C45F-4F91-BBDD-8521E32DA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543" y="4673472"/>
            <a:ext cx="1039872" cy="69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CasellaDiTesto 16">
            <a:extLst>
              <a:ext uri="{FF2B5EF4-FFF2-40B4-BE49-F238E27FC236}">
                <a16:creationId xmlns:a16="http://schemas.microsoft.com/office/drawing/2014/main" id="{B1E24AC7-A072-4D5C-BA5F-DEF31A6A2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45" y="4445349"/>
            <a:ext cx="10395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ML150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 (battery datalogger with GPRS</a:t>
            </a:r>
            <a:r>
              <a:rPr lang="it-IT" altLang="it-IT" sz="1100" dirty="0">
                <a:solidFill>
                  <a:srgbClr val="535353"/>
                </a:solidFill>
                <a:latin typeface="Gotham Book" charset="0"/>
              </a:rPr>
              <a:t>)</a:t>
            </a:r>
          </a:p>
        </p:txBody>
      </p:sp>
      <p:sp>
        <p:nvSpPr>
          <p:cNvPr id="90" name="CasellaDiTesto 17">
            <a:extLst>
              <a:ext uri="{FF2B5EF4-FFF2-40B4-BE49-F238E27FC236}">
                <a16:creationId xmlns:a16="http://schemas.microsoft.com/office/drawing/2014/main" id="{C8B6ED87-F552-40AA-8576-05C8DE38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967" y="2998153"/>
            <a:ext cx="11733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rgbClr val="535353"/>
                </a:solidFill>
                <a:latin typeface="Gotham Book" charset="0"/>
              </a:rPr>
              <a:t>ML255</a:t>
            </a:r>
            <a:r>
              <a:rPr lang="it-IT" altLang="it-IT" sz="1100" dirty="0">
                <a:solidFill>
                  <a:srgbClr val="535353"/>
                </a:solidFill>
                <a:latin typeface="Gotham Book" charset="0"/>
              </a:rPr>
              <a:t> (new SW with power and Pressure/Temp. management SW</a:t>
            </a:r>
          </a:p>
        </p:txBody>
      </p:sp>
      <p:sp>
        <p:nvSpPr>
          <p:cNvPr id="92" name="CasellaDiTesto 18">
            <a:extLst>
              <a:ext uri="{FF2B5EF4-FFF2-40B4-BE49-F238E27FC236}">
                <a16:creationId xmlns:a16="http://schemas.microsoft.com/office/drawing/2014/main" id="{AF7670AC-2CF2-4F78-AEAE-69C448A95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342" y="4400584"/>
            <a:ext cx="117337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ML155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 Introduction (new graphic display with efficient power and P/T management</a:t>
            </a:r>
          </a:p>
        </p:txBody>
      </p:sp>
      <p:sp>
        <p:nvSpPr>
          <p:cNvPr id="94" name="CasellaDiTesto 50">
            <a:extLst>
              <a:ext uri="{FF2B5EF4-FFF2-40B4-BE49-F238E27FC236}">
                <a16:creationId xmlns:a16="http://schemas.microsoft.com/office/drawing/2014/main" id="{7311A4A6-9DF0-4378-BC7F-C54C15BFE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092" y="2828875"/>
            <a:ext cx="15241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ML145</a:t>
            </a:r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 (battery converter</a:t>
            </a:r>
          </a:p>
          <a:p>
            <a:endParaRPr lang="en-GB" altLang="it-IT" sz="1100" dirty="0">
              <a:solidFill>
                <a:srgbClr val="535353"/>
              </a:solidFill>
              <a:latin typeface="Gotham Book" charset="0"/>
            </a:endParaRPr>
          </a:p>
          <a:p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Develop of </a:t>
            </a:r>
            <a:r>
              <a:rPr lang="en-GB" altLang="it-IT" sz="1100" b="1" dirty="0">
                <a:solidFill>
                  <a:srgbClr val="535353"/>
                </a:solidFill>
                <a:latin typeface="Gotham Book" charset="0"/>
              </a:rPr>
              <a:t>CPM</a:t>
            </a:r>
          </a:p>
          <a:p>
            <a:r>
              <a:rPr lang="en-GB" altLang="it-IT" sz="1100" dirty="0">
                <a:solidFill>
                  <a:srgbClr val="535353"/>
                </a:solidFill>
                <a:latin typeface="Gotham Book" charset="0"/>
              </a:rPr>
              <a:t>module for ML255/145</a:t>
            </a:r>
          </a:p>
        </p:txBody>
      </p:sp>
      <p:pic>
        <p:nvPicPr>
          <p:cNvPr id="96" name="Picture 2" descr="Risultati immagini per evoluzione della specie in inglese">
            <a:extLst>
              <a:ext uri="{FF2B5EF4-FFF2-40B4-BE49-F238E27FC236}">
                <a16:creationId xmlns:a16="http://schemas.microsoft.com/office/drawing/2014/main" id="{F07843AF-E95B-455E-88D7-35A006FA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3876" y="1761316"/>
            <a:ext cx="2031825" cy="11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magine 2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C98EA5E1-EAE8-446C-BFEF-C40D404A8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3F2F7"/>
              </a:clrFrom>
              <a:clrTo>
                <a:srgbClr val="F3F2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323" y="4607232"/>
            <a:ext cx="759634" cy="777663"/>
          </a:xfrm>
          <a:prstGeom prst="rect">
            <a:avLst/>
          </a:prstGeom>
        </p:spPr>
      </p:pic>
      <p:pic>
        <p:nvPicPr>
          <p:cNvPr id="100" name="Immagine 4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DCF4B062-0366-4591-9749-7EBB832F2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687" y="4759787"/>
            <a:ext cx="755690" cy="628787"/>
          </a:xfrm>
          <a:prstGeom prst="rect">
            <a:avLst/>
          </a:prstGeom>
        </p:spPr>
      </p:pic>
      <p:pic>
        <p:nvPicPr>
          <p:cNvPr id="102" name="Picture 6" descr="FLOWIZ-ridotta">
            <a:extLst>
              <a:ext uri="{FF2B5EF4-FFF2-40B4-BE49-F238E27FC236}">
                <a16:creationId xmlns:a16="http://schemas.microsoft.com/office/drawing/2014/main" id="{D4C4F479-87CE-4118-AF76-16F0BA1106E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024" y="2944129"/>
            <a:ext cx="762000" cy="798830"/>
          </a:xfrm>
          <a:prstGeom prst="rect">
            <a:avLst/>
          </a:prstGeom>
          <a:noFill/>
        </p:spPr>
      </p:pic>
      <p:pic>
        <p:nvPicPr>
          <p:cNvPr id="104" name="Picture 6" descr="FLOWIZ-ridotta">
            <a:extLst>
              <a:ext uri="{FF2B5EF4-FFF2-40B4-BE49-F238E27FC236}">
                <a16:creationId xmlns:a16="http://schemas.microsoft.com/office/drawing/2014/main" id="{96164C5A-EC30-4FAA-9940-86175803D2E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512" y="2937985"/>
            <a:ext cx="762000" cy="798830"/>
          </a:xfrm>
          <a:prstGeom prst="rect">
            <a:avLst/>
          </a:prstGeom>
          <a:noFill/>
        </p:spPr>
      </p:pic>
      <p:pic>
        <p:nvPicPr>
          <p:cNvPr id="106" name="Immagine 1">
            <a:extLst>
              <a:ext uri="{FF2B5EF4-FFF2-40B4-BE49-F238E27FC236}">
                <a16:creationId xmlns:a16="http://schemas.microsoft.com/office/drawing/2014/main" id="{CB9BC37C-EB7D-48AD-8AD7-93934C43F1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079" y="3128451"/>
            <a:ext cx="697385" cy="696573"/>
          </a:xfrm>
          <a:prstGeom prst="rect">
            <a:avLst/>
          </a:prstGeom>
        </p:spPr>
      </p:pic>
      <p:pic>
        <p:nvPicPr>
          <p:cNvPr id="108" name="Immagine 26">
            <a:extLst>
              <a:ext uri="{FF2B5EF4-FFF2-40B4-BE49-F238E27FC236}">
                <a16:creationId xmlns:a16="http://schemas.microsoft.com/office/drawing/2014/main" id="{C6AC9D92-B839-4BFD-8DD6-4A06E1EA9439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8F7FC"/>
              </a:clrFrom>
              <a:clrTo>
                <a:srgbClr val="F8F7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633" y="2944129"/>
            <a:ext cx="762000" cy="81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CasellaDiTesto 28">
            <a:extLst>
              <a:ext uri="{FF2B5EF4-FFF2-40B4-BE49-F238E27FC236}">
                <a16:creationId xmlns:a16="http://schemas.microsoft.com/office/drawing/2014/main" id="{2B7A35D8-8632-4744-B6AE-0342AAF8F6C6}"/>
              </a:ext>
            </a:extLst>
          </p:cNvPr>
          <p:cNvSpPr txBox="1"/>
          <p:nvPr/>
        </p:nvSpPr>
        <p:spPr>
          <a:xfrm>
            <a:off x="948599" y="955445"/>
            <a:ext cx="6430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MV a </a:t>
            </a:r>
            <a:r>
              <a:rPr lang="en-US" altLang="it-IT" sz="2800" dirty="0" err="1">
                <a:solidFill>
                  <a:srgbClr val="009DE0"/>
                </a:solidFill>
                <a:latin typeface="Vectora LT Std Roman"/>
              </a:rPr>
              <a:t>evolução</a:t>
            </a: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 da </a:t>
            </a:r>
            <a:r>
              <a:rPr lang="en-US" altLang="it-IT" sz="2800" dirty="0" err="1">
                <a:solidFill>
                  <a:srgbClr val="009DE0"/>
                </a:solidFill>
                <a:latin typeface="Vectora LT Std Roman"/>
              </a:rPr>
              <a:t>espécie</a:t>
            </a:r>
            <a:endParaRPr lang="en-US" altLang="it-IT" sz="2800" dirty="0">
              <a:solidFill>
                <a:srgbClr val="009DE0"/>
              </a:solidFill>
              <a:latin typeface="Vectora LT Std Roman"/>
            </a:endParaRPr>
          </a:p>
        </p:txBody>
      </p:sp>
      <p:pic>
        <p:nvPicPr>
          <p:cNvPr id="112" name="Immagine 37" descr="Immagine che contiene sedendo, verde, metro, bianco&#10;&#10;Descrizione generata automaticamente">
            <a:extLst>
              <a:ext uri="{FF2B5EF4-FFF2-40B4-BE49-F238E27FC236}">
                <a16:creationId xmlns:a16="http://schemas.microsoft.com/office/drawing/2014/main" id="{DE40D9AE-6448-4CE3-9016-9858D1F973E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770" y="2892907"/>
            <a:ext cx="722333" cy="9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2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76106426-27B2-48BC-9862-091338785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28" y="2171752"/>
            <a:ext cx="1621426" cy="3060000"/>
          </a:xfrm>
          <a:prstGeom prst="rect">
            <a:avLst/>
          </a:prstGeom>
        </p:spPr>
      </p:pic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B51FBFED-8842-4CAE-915C-3AEE7158708A}"/>
              </a:ext>
            </a:extLst>
          </p:cNvPr>
          <p:cNvSpPr txBox="1">
            <a:spLocks/>
          </p:cNvSpPr>
          <p:nvPr/>
        </p:nvSpPr>
        <p:spPr>
          <a:xfrm>
            <a:off x="978408" y="2040341"/>
            <a:ext cx="5629275" cy="29865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en-US" altLang="it-IT" sz="1800" dirty="0">
                <a:latin typeface="Vectora LT Std Roman"/>
              </a:rPr>
              <a:t>2004: DATALOGGER E COMUNICAÇÃO GPRS INTEGRADA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it-IT" sz="1000" dirty="0">
              <a:latin typeface="Vectora LT Std Roman"/>
            </a:endParaRP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en-US" altLang="it-IT" sz="1800" dirty="0">
                <a:latin typeface="Vectora LT Std Roman"/>
              </a:rPr>
              <a:t>2010: LEITURA DE 2 SENSORES DE PRESSÃO 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it-IT" sz="1000" dirty="0">
              <a:latin typeface="Vectora LT Std Roman"/>
            </a:endParaRP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en-US" altLang="it-IT" sz="1800" dirty="0">
                <a:latin typeface="Vectora LT Std Roman"/>
              </a:rPr>
              <a:t>2011: ALARME ANTI FURTO INTEGRADO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it-IT" sz="1000" dirty="0">
              <a:latin typeface="Vectora LT Std Roman"/>
            </a:endParaRP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en-US" altLang="it-IT" sz="1800" dirty="0">
                <a:latin typeface="Vectora LT Std Roman"/>
              </a:rPr>
              <a:t>2013: MONITORAMENTO DE PROTEÇÃO CATÓDICA INTEGRADA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it-IT" sz="1000" dirty="0">
              <a:latin typeface="Vectora LT Std Roman"/>
            </a:endParaRP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en-US" altLang="it-IT" sz="1800" b="1" dirty="0">
                <a:latin typeface="Vectora LT Std Roman"/>
              </a:rPr>
              <a:t>2019: FUNCIONAMENTO COM BATERIAS ALCALINAS PARA ATÉ 10 ANOS.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80A7D9-350E-4947-9B8E-9BEC16A149B5}"/>
              </a:ext>
            </a:extLst>
          </p:cNvPr>
          <p:cNvSpPr txBox="1"/>
          <p:nvPr/>
        </p:nvSpPr>
        <p:spPr>
          <a:xfrm>
            <a:off x="847931" y="1149194"/>
            <a:ext cx="6912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1° </a:t>
            </a:r>
            <a:r>
              <a:rPr lang="en-US" altLang="it-IT" sz="2800" dirty="0" err="1">
                <a:solidFill>
                  <a:srgbClr val="009DE0"/>
                </a:solidFill>
                <a:latin typeface="Vectora LT Std Roman"/>
              </a:rPr>
              <a:t>Medidor</a:t>
            </a: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 </a:t>
            </a:r>
            <a:r>
              <a:rPr lang="en-US" altLang="it-IT" sz="2800" dirty="0" err="1">
                <a:solidFill>
                  <a:srgbClr val="009DE0"/>
                </a:solidFill>
                <a:latin typeface="Vectora LT Std Roman"/>
              </a:rPr>
              <a:t>eletromagnético</a:t>
            </a: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 do </a:t>
            </a:r>
            <a:r>
              <a:rPr lang="en-US" altLang="it-IT" sz="2800" dirty="0" err="1">
                <a:solidFill>
                  <a:srgbClr val="009DE0"/>
                </a:solidFill>
                <a:latin typeface="Vectora LT Std Roman"/>
              </a:rPr>
              <a:t>mundo</a:t>
            </a:r>
            <a:r>
              <a:rPr lang="en-US" altLang="it-IT" sz="2800" dirty="0">
                <a:solidFill>
                  <a:srgbClr val="009DE0"/>
                </a:solidFill>
                <a:latin typeface="Vectora LT Std Roman"/>
              </a:rPr>
              <a:t> com:</a:t>
            </a:r>
          </a:p>
          <a:p>
            <a:pPr>
              <a:defRPr/>
            </a:pPr>
            <a:endParaRPr lang="en-US" altLang="it-IT" sz="2800" dirty="0">
              <a:solidFill>
                <a:srgbClr val="009DE0"/>
              </a:solidFill>
              <a:latin typeface="Vectora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28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3" name="CasellaDiTesto 56">
            <a:extLst>
              <a:ext uri="{FF2B5EF4-FFF2-40B4-BE49-F238E27FC236}">
                <a16:creationId xmlns:a16="http://schemas.microsoft.com/office/drawing/2014/main" id="{0E0532B9-E2CA-4828-B09A-3CB58307E096}"/>
              </a:ext>
            </a:extLst>
          </p:cNvPr>
          <p:cNvSpPr txBox="1"/>
          <p:nvPr/>
        </p:nvSpPr>
        <p:spPr>
          <a:xfrm>
            <a:off x="948599" y="955445"/>
            <a:ext cx="5349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009DE0"/>
                </a:solidFill>
                <a:latin typeface="Vectora LT Std Black" charset="0"/>
                <a:ea typeface="Geneva" pitchFamily="123" charset="-128"/>
              </a:rPr>
              <a:t>MV145 &amp; MV255 – </a:t>
            </a:r>
            <a:r>
              <a:rPr lang="en-US" sz="2800" kern="0" dirty="0" err="1">
                <a:solidFill>
                  <a:srgbClr val="009DE0"/>
                </a:solidFill>
                <a:latin typeface="Vectora LT Std Black" charset="0"/>
                <a:ea typeface="Geneva" pitchFamily="123" charset="-128"/>
              </a:rPr>
              <a:t>Novas</a:t>
            </a:r>
            <a:r>
              <a:rPr lang="en-US" sz="2800" kern="0" dirty="0">
                <a:solidFill>
                  <a:srgbClr val="009DE0"/>
                </a:solidFill>
                <a:latin typeface="Vectora LT Std Black" charset="0"/>
                <a:ea typeface="Geneva" pitchFamily="123" charset="-128"/>
              </a:rPr>
              <a:t> </a:t>
            </a:r>
            <a:r>
              <a:rPr lang="en-US" sz="2800" kern="0" dirty="0" err="1">
                <a:solidFill>
                  <a:srgbClr val="009DE0"/>
                </a:solidFill>
                <a:latin typeface="Vectora LT Std Black" charset="0"/>
                <a:ea typeface="Geneva" pitchFamily="123" charset="-128"/>
              </a:rPr>
              <a:t>Funções</a:t>
            </a:r>
            <a:endParaRPr lang="en-US" sz="2800" kern="0" dirty="0">
              <a:solidFill>
                <a:srgbClr val="009DE0"/>
              </a:solidFill>
              <a:latin typeface="Vectora LT Std Black" charset="0"/>
              <a:ea typeface="Geneva" pitchFamily="123" charset="-128"/>
            </a:endParaRPr>
          </a:p>
        </p:txBody>
      </p:sp>
      <p:grpSp>
        <p:nvGrpSpPr>
          <p:cNvPr id="4" name="Gruppo 59">
            <a:extLst>
              <a:ext uri="{FF2B5EF4-FFF2-40B4-BE49-F238E27FC236}">
                <a16:creationId xmlns:a16="http://schemas.microsoft.com/office/drawing/2014/main" id="{6D00608B-48C4-44C7-B810-A8FEB5FF8E52}"/>
              </a:ext>
            </a:extLst>
          </p:cNvPr>
          <p:cNvGrpSpPr/>
          <p:nvPr/>
        </p:nvGrpSpPr>
        <p:grpSpPr>
          <a:xfrm>
            <a:off x="1554868" y="3743846"/>
            <a:ext cx="1004199" cy="955088"/>
            <a:chOff x="562281" y="2483253"/>
            <a:chExt cx="1004199" cy="955088"/>
          </a:xfrm>
        </p:grpSpPr>
        <p:pic>
          <p:nvPicPr>
            <p:cNvPr id="5" name="Immagine 60">
              <a:extLst>
                <a:ext uri="{FF2B5EF4-FFF2-40B4-BE49-F238E27FC236}">
                  <a16:creationId xmlns:a16="http://schemas.microsoft.com/office/drawing/2014/main" id="{B0B9401B-83D6-4CA8-9A50-E5CC654E6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281" y="2510473"/>
              <a:ext cx="997900" cy="866470"/>
            </a:xfrm>
            <a:prstGeom prst="rect">
              <a:avLst/>
            </a:prstGeom>
          </p:spPr>
        </p:pic>
        <p:sp>
          <p:nvSpPr>
            <p:cNvPr id="6" name="Esagono 61">
              <a:extLst>
                <a:ext uri="{FF2B5EF4-FFF2-40B4-BE49-F238E27FC236}">
                  <a16:creationId xmlns:a16="http://schemas.microsoft.com/office/drawing/2014/main" id="{438E5072-7778-40EE-9F5E-04C07A7F5673}"/>
                </a:ext>
              </a:extLst>
            </p:cNvPr>
            <p:cNvSpPr/>
            <p:nvPr/>
          </p:nvSpPr>
          <p:spPr bwMode="auto">
            <a:xfrm>
              <a:off x="565430" y="2483253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7" name="Gruppo 82">
            <a:extLst>
              <a:ext uri="{FF2B5EF4-FFF2-40B4-BE49-F238E27FC236}">
                <a16:creationId xmlns:a16="http://schemas.microsoft.com/office/drawing/2014/main" id="{2A361602-51F0-455F-96EB-2B2ECBE359AC}"/>
              </a:ext>
            </a:extLst>
          </p:cNvPr>
          <p:cNvGrpSpPr/>
          <p:nvPr/>
        </p:nvGrpSpPr>
        <p:grpSpPr>
          <a:xfrm>
            <a:off x="1382705" y="2051793"/>
            <a:ext cx="1001050" cy="955088"/>
            <a:chOff x="5156007" y="3919631"/>
            <a:chExt cx="1001050" cy="955088"/>
          </a:xfrm>
        </p:grpSpPr>
        <p:grpSp>
          <p:nvGrpSpPr>
            <p:cNvPr id="8" name="Gruppo 83">
              <a:extLst>
                <a:ext uri="{FF2B5EF4-FFF2-40B4-BE49-F238E27FC236}">
                  <a16:creationId xmlns:a16="http://schemas.microsoft.com/office/drawing/2014/main" id="{8ABE6F23-EB39-4AA2-A272-04C40E7A3193}"/>
                </a:ext>
              </a:extLst>
            </p:cNvPr>
            <p:cNvGrpSpPr/>
            <p:nvPr/>
          </p:nvGrpSpPr>
          <p:grpSpPr>
            <a:xfrm>
              <a:off x="5156007" y="3919631"/>
              <a:ext cx="1001050" cy="955088"/>
              <a:chOff x="4137299" y="2081277"/>
              <a:chExt cx="1001050" cy="955088"/>
            </a:xfrm>
          </p:grpSpPr>
          <p:sp>
            <p:nvSpPr>
              <p:cNvPr id="11" name="Esagono 87">
                <a:extLst>
                  <a:ext uri="{FF2B5EF4-FFF2-40B4-BE49-F238E27FC236}">
                    <a16:creationId xmlns:a16="http://schemas.microsoft.com/office/drawing/2014/main" id="{B39B36E9-FB83-434C-82B7-4A7FC0DA2332}"/>
                  </a:ext>
                </a:extLst>
              </p:cNvPr>
              <p:cNvSpPr/>
              <p:nvPr/>
            </p:nvSpPr>
            <p:spPr bwMode="auto">
              <a:xfrm>
                <a:off x="4137299" y="2081277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2" name="CasellaDiTesto 88">
                <a:extLst>
                  <a:ext uri="{FF2B5EF4-FFF2-40B4-BE49-F238E27FC236}">
                    <a16:creationId xmlns:a16="http://schemas.microsoft.com/office/drawing/2014/main" id="{510A740D-336A-4C25-81AB-B87208437333}"/>
                  </a:ext>
                </a:extLst>
              </p:cNvPr>
              <p:cNvSpPr txBox="1"/>
              <p:nvPr/>
            </p:nvSpPr>
            <p:spPr>
              <a:xfrm>
                <a:off x="4376869" y="2813601"/>
                <a:ext cx="596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 err="1">
                    <a:latin typeface="Vectora LT Std Bold"/>
                  </a:rPr>
                  <a:t>ALKALINE</a:t>
                </a:r>
                <a:endParaRPr lang="it-IT" sz="800" dirty="0">
                  <a:latin typeface="Vectora LT Std Bold"/>
                </a:endParaRPr>
              </a:p>
            </p:txBody>
          </p:sp>
        </p:grpSp>
        <p:pic>
          <p:nvPicPr>
            <p:cNvPr id="9" name="Immagine 85">
              <a:extLst>
                <a:ext uri="{FF2B5EF4-FFF2-40B4-BE49-F238E27FC236}">
                  <a16:creationId xmlns:a16="http://schemas.microsoft.com/office/drawing/2014/main" id="{B6EE3CB6-EEDB-4547-AB44-C9A369CDD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191" y="4102145"/>
              <a:ext cx="588361" cy="625119"/>
            </a:xfrm>
            <a:prstGeom prst="rect">
              <a:avLst/>
            </a:prstGeom>
          </p:spPr>
        </p:pic>
      </p:grpSp>
      <p:grpSp>
        <p:nvGrpSpPr>
          <p:cNvPr id="13" name="Gruppo 5">
            <a:extLst>
              <a:ext uri="{FF2B5EF4-FFF2-40B4-BE49-F238E27FC236}">
                <a16:creationId xmlns:a16="http://schemas.microsoft.com/office/drawing/2014/main" id="{61FFDBC0-CAE9-418C-AFE1-2A4E8B7B469E}"/>
              </a:ext>
            </a:extLst>
          </p:cNvPr>
          <p:cNvGrpSpPr/>
          <p:nvPr/>
        </p:nvGrpSpPr>
        <p:grpSpPr>
          <a:xfrm>
            <a:off x="762855" y="4182853"/>
            <a:ext cx="1019842" cy="1008994"/>
            <a:chOff x="1409729" y="2579267"/>
            <a:chExt cx="1019842" cy="1008994"/>
          </a:xfrm>
        </p:grpSpPr>
        <p:grpSp>
          <p:nvGrpSpPr>
            <p:cNvPr id="14" name="Gruppo 145">
              <a:extLst>
                <a:ext uri="{FF2B5EF4-FFF2-40B4-BE49-F238E27FC236}">
                  <a16:creationId xmlns:a16="http://schemas.microsoft.com/office/drawing/2014/main" id="{E28A4F02-299C-4A9B-AAB5-CCC7380E912B}"/>
                </a:ext>
              </a:extLst>
            </p:cNvPr>
            <p:cNvGrpSpPr/>
            <p:nvPr/>
          </p:nvGrpSpPr>
          <p:grpSpPr>
            <a:xfrm>
              <a:off x="1409729" y="2579267"/>
              <a:ext cx="1019842" cy="1008994"/>
              <a:chOff x="3793826" y="915702"/>
              <a:chExt cx="1019842" cy="1008994"/>
            </a:xfrm>
          </p:grpSpPr>
          <p:sp>
            <p:nvSpPr>
              <p:cNvPr id="16" name="Esagono 147">
                <a:extLst>
                  <a:ext uri="{FF2B5EF4-FFF2-40B4-BE49-F238E27FC236}">
                    <a16:creationId xmlns:a16="http://schemas.microsoft.com/office/drawing/2014/main" id="{E6287FEF-D517-4C4D-87FB-69015A7E0FFA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7" name="Esagono 148">
                <a:extLst>
                  <a:ext uri="{FF2B5EF4-FFF2-40B4-BE49-F238E27FC236}">
                    <a16:creationId xmlns:a16="http://schemas.microsoft.com/office/drawing/2014/main" id="{F04342FC-51F0-4F18-BB27-4DEF370A3836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15" name="CasellaDiTesto 50">
              <a:extLst>
                <a:ext uri="{FF2B5EF4-FFF2-40B4-BE49-F238E27FC236}">
                  <a16:creationId xmlns:a16="http://schemas.microsoft.com/office/drawing/2014/main" id="{87FC7183-A808-432E-A8BF-1E8D962BA8D4}"/>
                </a:ext>
              </a:extLst>
            </p:cNvPr>
            <p:cNvSpPr txBox="1"/>
            <p:nvPr/>
          </p:nvSpPr>
          <p:spPr>
            <a:xfrm>
              <a:off x="1409729" y="2819927"/>
              <a:ext cx="10008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latin typeface="Vectora LT Std Bold"/>
                </a:rPr>
                <a:t>Plastic Housing</a:t>
              </a:r>
              <a:endParaRPr lang="pl-PL" sz="1600" b="1" dirty="0">
                <a:latin typeface="Vectora LT Std Bold"/>
              </a:endParaRPr>
            </a:p>
          </p:txBody>
        </p:sp>
      </p:grpSp>
      <p:grpSp>
        <p:nvGrpSpPr>
          <p:cNvPr id="18" name="Gruppo 7">
            <a:extLst>
              <a:ext uri="{FF2B5EF4-FFF2-40B4-BE49-F238E27FC236}">
                <a16:creationId xmlns:a16="http://schemas.microsoft.com/office/drawing/2014/main" id="{9FB9D74A-08CF-4EB8-B5D5-3BA67459AB46}"/>
              </a:ext>
            </a:extLst>
          </p:cNvPr>
          <p:cNvGrpSpPr/>
          <p:nvPr/>
        </p:nvGrpSpPr>
        <p:grpSpPr>
          <a:xfrm>
            <a:off x="1558017" y="4729553"/>
            <a:ext cx="1068721" cy="955088"/>
            <a:chOff x="3817332" y="3849574"/>
            <a:chExt cx="1068721" cy="955088"/>
          </a:xfrm>
        </p:grpSpPr>
        <p:sp>
          <p:nvSpPr>
            <p:cNvPr id="19" name="Esagono 154">
              <a:extLst>
                <a:ext uri="{FF2B5EF4-FFF2-40B4-BE49-F238E27FC236}">
                  <a16:creationId xmlns:a16="http://schemas.microsoft.com/office/drawing/2014/main" id="{3360136A-7963-45EF-A55D-0C62D8B16491}"/>
                </a:ext>
              </a:extLst>
            </p:cNvPr>
            <p:cNvSpPr/>
            <p:nvPr/>
          </p:nvSpPr>
          <p:spPr bwMode="auto">
            <a:xfrm>
              <a:off x="3817332" y="3849574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20" name="Immagine 4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34BED6A0-495E-4797-BFF8-807755D38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9850" y="3902539"/>
              <a:ext cx="996203" cy="864153"/>
            </a:xfrm>
            <a:prstGeom prst="rect">
              <a:avLst/>
            </a:prstGeom>
          </p:spPr>
        </p:pic>
      </p:grpSp>
      <p:grpSp>
        <p:nvGrpSpPr>
          <p:cNvPr id="21" name="Gruppo 1">
            <a:extLst>
              <a:ext uri="{FF2B5EF4-FFF2-40B4-BE49-F238E27FC236}">
                <a16:creationId xmlns:a16="http://schemas.microsoft.com/office/drawing/2014/main" id="{4B6A6B10-5203-4B6C-B64C-CE1B4CAE3836}"/>
              </a:ext>
            </a:extLst>
          </p:cNvPr>
          <p:cNvGrpSpPr/>
          <p:nvPr/>
        </p:nvGrpSpPr>
        <p:grpSpPr>
          <a:xfrm>
            <a:off x="2172379" y="2554062"/>
            <a:ext cx="1028196" cy="955088"/>
            <a:chOff x="2585783" y="1435457"/>
            <a:chExt cx="1028196" cy="955088"/>
          </a:xfrm>
        </p:grpSpPr>
        <p:pic>
          <p:nvPicPr>
            <p:cNvPr id="22" name="Immagine 3">
              <a:extLst>
                <a:ext uri="{FF2B5EF4-FFF2-40B4-BE49-F238E27FC236}">
                  <a16:creationId xmlns:a16="http://schemas.microsoft.com/office/drawing/2014/main" id="{989DEB78-D567-425E-BAC8-A0337CF6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775" y="1435711"/>
              <a:ext cx="996204" cy="864154"/>
            </a:xfrm>
            <a:prstGeom prst="rect">
              <a:avLst/>
            </a:prstGeom>
          </p:spPr>
        </p:pic>
        <p:grpSp>
          <p:nvGrpSpPr>
            <p:cNvPr id="23" name="Gruppo 54">
              <a:extLst>
                <a:ext uri="{FF2B5EF4-FFF2-40B4-BE49-F238E27FC236}">
                  <a16:creationId xmlns:a16="http://schemas.microsoft.com/office/drawing/2014/main" id="{69418000-97AA-4392-BEDD-21DC2A327E31}"/>
                </a:ext>
              </a:extLst>
            </p:cNvPr>
            <p:cNvGrpSpPr/>
            <p:nvPr/>
          </p:nvGrpSpPr>
          <p:grpSpPr>
            <a:xfrm>
              <a:off x="2585783" y="1435457"/>
              <a:ext cx="1001050" cy="955088"/>
              <a:chOff x="4137299" y="2081277"/>
              <a:chExt cx="1001050" cy="955088"/>
            </a:xfrm>
          </p:grpSpPr>
          <p:sp>
            <p:nvSpPr>
              <p:cNvPr id="24" name="Esagono 63">
                <a:extLst>
                  <a:ext uri="{FF2B5EF4-FFF2-40B4-BE49-F238E27FC236}">
                    <a16:creationId xmlns:a16="http://schemas.microsoft.com/office/drawing/2014/main" id="{9709F251-D75D-4929-BBF8-2F90D2CC1796}"/>
                  </a:ext>
                </a:extLst>
              </p:cNvPr>
              <p:cNvSpPr/>
              <p:nvPr/>
            </p:nvSpPr>
            <p:spPr bwMode="auto">
              <a:xfrm>
                <a:off x="4137299" y="2081277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25" name="CasellaDiTesto 64">
                <a:extLst>
                  <a:ext uri="{FF2B5EF4-FFF2-40B4-BE49-F238E27FC236}">
                    <a16:creationId xmlns:a16="http://schemas.microsoft.com/office/drawing/2014/main" id="{2082D0B2-80CA-42C7-B945-75B386FABA74}"/>
                  </a:ext>
                </a:extLst>
              </p:cNvPr>
              <p:cNvSpPr txBox="1"/>
              <p:nvPr/>
            </p:nvSpPr>
            <p:spPr>
              <a:xfrm>
                <a:off x="4376869" y="2813601"/>
                <a:ext cx="596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 err="1">
                    <a:latin typeface="Vectora LT Std Bold"/>
                  </a:rPr>
                  <a:t>LITHIUM</a:t>
                </a:r>
                <a:endParaRPr lang="it-IT" sz="800" dirty="0">
                  <a:latin typeface="Vectora LT Std Bold"/>
                </a:endParaRPr>
              </a:p>
            </p:txBody>
          </p:sp>
        </p:grpSp>
      </p:grpSp>
      <p:grpSp>
        <p:nvGrpSpPr>
          <p:cNvPr id="26" name="Gruppo 70">
            <a:extLst>
              <a:ext uri="{FF2B5EF4-FFF2-40B4-BE49-F238E27FC236}">
                <a16:creationId xmlns:a16="http://schemas.microsoft.com/office/drawing/2014/main" id="{727D4398-1A76-440B-A0B5-890A73CA5267}"/>
              </a:ext>
            </a:extLst>
          </p:cNvPr>
          <p:cNvGrpSpPr/>
          <p:nvPr/>
        </p:nvGrpSpPr>
        <p:grpSpPr>
          <a:xfrm>
            <a:off x="3899554" y="3397903"/>
            <a:ext cx="1022338" cy="1008994"/>
            <a:chOff x="5017133" y="912451"/>
            <a:chExt cx="1022338" cy="1008994"/>
          </a:xfrm>
        </p:grpSpPr>
        <p:grpSp>
          <p:nvGrpSpPr>
            <p:cNvPr id="27" name="Gruppo 71">
              <a:extLst>
                <a:ext uri="{FF2B5EF4-FFF2-40B4-BE49-F238E27FC236}">
                  <a16:creationId xmlns:a16="http://schemas.microsoft.com/office/drawing/2014/main" id="{44D01024-31C4-4836-B59F-11AD5A00C44D}"/>
                </a:ext>
              </a:extLst>
            </p:cNvPr>
            <p:cNvGrpSpPr/>
            <p:nvPr/>
          </p:nvGrpSpPr>
          <p:grpSpPr>
            <a:xfrm>
              <a:off x="5017133" y="912451"/>
              <a:ext cx="1019842" cy="1008994"/>
              <a:chOff x="3793826" y="915702"/>
              <a:chExt cx="1019842" cy="1008994"/>
            </a:xfrm>
          </p:grpSpPr>
          <p:sp>
            <p:nvSpPr>
              <p:cNvPr id="29" name="Esagono 73">
                <a:extLst>
                  <a:ext uri="{FF2B5EF4-FFF2-40B4-BE49-F238E27FC236}">
                    <a16:creationId xmlns:a16="http://schemas.microsoft.com/office/drawing/2014/main" id="{0DBDE73F-105F-4BC1-B469-A10751955584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30" name="Esagono 74">
                <a:extLst>
                  <a:ext uri="{FF2B5EF4-FFF2-40B4-BE49-F238E27FC236}">
                    <a16:creationId xmlns:a16="http://schemas.microsoft.com/office/drawing/2014/main" id="{51595F5F-0519-4347-8764-A3BEAA220647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28" name="CasellaDiTesto 72">
              <a:extLst>
                <a:ext uri="{FF2B5EF4-FFF2-40B4-BE49-F238E27FC236}">
                  <a16:creationId xmlns:a16="http://schemas.microsoft.com/office/drawing/2014/main" id="{CFDEEA17-F3F2-4AC0-B20B-D8218E8CC648}"/>
                </a:ext>
              </a:extLst>
            </p:cNvPr>
            <p:cNvSpPr txBox="1"/>
            <p:nvPr/>
          </p:nvSpPr>
          <p:spPr>
            <a:xfrm>
              <a:off x="5038604" y="1269398"/>
              <a:ext cx="1000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latin typeface="Vectora LT Std Bold"/>
                </a:rPr>
                <a:t>4-20 mA</a:t>
              </a:r>
              <a:endParaRPr lang="pl-PL" sz="1600" b="1" dirty="0">
                <a:latin typeface="Vectora LT Std Bold"/>
              </a:endParaRPr>
            </a:p>
          </p:txBody>
        </p:sp>
      </p:grpSp>
      <p:grpSp>
        <p:nvGrpSpPr>
          <p:cNvPr id="31" name="Gruppo 89">
            <a:extLst>
              <a:ext uri="{FF2B5EF4-FFF2-40B4-BE49-F238E27FC236}">
                <a16:creationId xmlns:a16="http://schemas.microsoft.com/office/drawing/2014/main" id="{D58F8890-C621-44FA-BA93-EC7F4FC6012B}"/>
              </a:ext>
            </a:extLst>
          </p:cNvPr>
          <p:cNvGrpSpPr/>
          <p:nvPr/>
        </p:nvGrpSpPr>
        <p:grpSpPr>
          <a:xfrm>
            <a:off x="768629" y="3248105"/>
            <a:ext cx="1029217" cy="955088"/>
            <a:chOff x="3137530" y="3038872"/>
            <a:chExt cx="1029217" cy="955088"/>
          </a:xfrm>
        </p:grpSpPr>
        <p:pic>
          <p:nvPicPr>
            <p:cNvPr id="32" name="Immagine 6">
              <a:extLst>
                <a:ext uri="{FF2B5EF4-FFF2-40B4-BE49-F238E27FC236}">
                  <a16:creationId xmlns:a16="http://schemas.microsoft.com/office/drawing/2014/main" id="{1656D121-99CF-4409-8E30-6AD66AB60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139" y="3078662"/>
              <a:ext cx="1028608" cy="89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Esagono 91">
              <a:extLst>
                <a:ext uri="{FF2B5EF4-FFF2-40B4-BE49-F238E27FC236}">
                  <a16:creationId xmlns:a16="http://schemas.microsoft.com/office/drawing/2014/main" id="{A8363C6D-D955-437C-A75D-1F3D161747FF}"/>
                </a:ext>
              </a:extLst>
            </p:cNvPr>
            <p:cNvSpPr/>
            <p:nvPr/>
          </p:nvSpPr>
          <p:spPr bwMode="auto">
            <a:xfrm>
              <a:off x="3137530" y="3038872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34" name="Gruppo 92">
            <a:extLst>
              <a:ext uri="{FF2B5EF4-FFF2-40B4-BE49-F238E27FC236}">
                <a16:creationId xmlns:a16="http://schemas.microsoft.com/office/drawing/2014/main" id="{64297FAE-E838-458C-A883-EF12141EAC6E}"/>
              </a:ext>
            </a:extLst>
          </p:cNvPr>
          <p:cNvGrpSpPr/>
          <p:nvPr/>
        </p:nvGrpSpPr>
        <p:grpSpPr>
          <a:xfrm>
            <a:off x="4688763" y="3944691"/>
            <a:ext cx="1001050" cy="955088"/>
            <a:chOff x="7482455" y="2822174"/>
            <a:chExt cx="1001050" cy="955088"/>
          </a:xfrm>
        </p:grpSpPr>
        <p:sp>
          <p:nvSpPr>
            <p:cNvPr id="35" name="Esagono 93">
              <a:extLst>
                <a:ext uri="{FF2B5EF4-FFF2-40B4-BE49-F238E27FC236}">
                  <a16:creationId xmlns:a16="http://schemas.microsoft.com/office/drawing/2014/main" id="{B8A34D0C-68C3-41D1-9F0D-2D13E05081DE}"/>
                </a:ext>
              </a:extLst>
            </p:cNvPr>
            <p:cNvSpPr/>
            <p:nvPr/>
          </p:nvSpPr>
          <p:spPr bwMode="auto">
            <a:xfrm>
              <a:off x="7482455" y="2822174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36" name="Picture 2" descr="Risultati immagini per Modbus">
              <a:extLst>
                <a:ext uri="{FF2B5EF4-FFF2-40B4-BE49-F238E27FC236}">
                  <a16:creationId xmlns:a16="http://schemas.microsoft.com/office/drawing/2014/main" id="{84834B3D-97BA-4F5E-8616-9523E79F6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832" y="3185183"/>
              <a:ext cx="776316" cy="26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po 95">
            <a:extLst>
              <a:ext uri="{FF2B5EF4-FFF2-40B4-BE49-F238E27FC236}">
                <a16:creationId xmlns:a16="http://schemas.microsoft.com/office/drawing/2014/main" id="{8E1318B0-0C6C-4EC6-B7A1-62DEFBE9D9DE}"/>
              </a:ext>
            </a:extLst>
          </p:cNvPr>
          <p:cNvGrpSpPr/>
          <p:nvPr/>
        </p:nvGrpSpPr>
        <p:grpSpPr>
          <a:xfrm>
            <a:off x="3899191" y="4302807"/>
            <a:ext cx="1019842" cy="1087080"/>
            <a:chOff x="5017133" y="912451"/>
            <a:chExt cx="1019842" cy="1087080"/>
          </a:xfrm>
        </p:grpSpPr>
        <p:grpSp>
          <p:nvGrpSpPr>
            <p:cNvPr id="38" name="Gruppo 96">
              <a:extLst>
                <a:ext uri="{FF2B5EF4-FFF2-40B4-BE49-F238E27FC236}">
                  <a16:creationId xmlns:a16="http://schemas.microsoft.com/office/drawing/2014/main" id="{D3563DA8-8386-4AA4-B266-AAD30F3E3279}"/>
                </a:ext>
              </a:extLst>
            </p:cNvPr>
            <p:cNvGrpSpPr/>
            <p:nvPr/>
          </p:nvGrpSpPr>
          <p:grpSpPr>
            <a:xfrm>
              <a:off x="5017133" y="912451"/>
              <a:ext cx="1019842" cy="1087080"/>
              <a:chOff x="3793826" y="915702"/>
              <a:chExt cx="1019842" cy="1087080"/>
            </a:xfrm>
          </p:grpSpPr>
          <p:sp>
            <p:nvSpPr>
              <p:cNvPr id="40" name="Esagono 98">
                <a:extLst>
                  <a:ext uri="{FF2B5EF4-FFF2-40B4-BE49-F238E27FC236}">
                    <a16:creationId xmlns:a16="http://schemas.microsoft.com/office/drawing/2014/main" id="{B592D413-4CAF-4A4C-B246-49F0DBEEA3BE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41" name="Esagono 99">
                <a:extLst>
                  <a:ext uri="{FF2B5EF4-FFF2-40B4-BE49-F238E27FC236}">
                    <a16:creationId xmlns:a16="http://schemas.microsoft.com/office/drawing/2014/main" id="{712EC799-ADAA-4330-A638-EDCCBAA18A64}"/>
                  </a:ext>
                </a:extLst>
              </p:cNvPr>
              <p:cNvSpPr/>
              <p:nvPr/>
            </p:nvSpPr>
            <p:spPr bwMode="auto">
              <a:xfrm>
                <a:off x="3793826" y="1047694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39" name="CasellaDiTesto 97">
              <a:extLst>
                <a:ext uri="{FF2B5EF4-FFF2-40B4-BE49-F238E27FC236}">
                  <a16:creationId xmlns:a16="http://schemas.microsoft.com/office/drawing/2014/main" id="{BFB3CD9E-58BA-4765-9EEA-C15C5BA7A3E5}"/>
                </a:ext>
              </a:extLst>
            </p:cNvPr>
            <p:cNvSpPr txBox="1"/>
            <p:nvPr/>
          </p:nvSpPr>
          <p:spPr>
            <a:xfrm>
              <a:off x="5018710" y="1045005"/>
              <a:ext cx="10008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latin typeface="Vectora LT Std Bold"/>
                </a:rPr>
                <a:t>Dual </a:t>
              </a:r>
            </a:p>
            <a:p>
              <a:pPr algn="ctr"/>
              <a:r>
                <a:rPr lang="it-IT" sz="1100" dirty="0">
                  <a:latin typeface="Vectora LT Std Bold"/>
                </a:rPr>
                <a:t>Pressure or Temperature input</a:t>
              </a:r>
            </a:p>
          </p:txBody>
        </p:sp>
      </p:grpSp>
      <p:grpSp>
        <p:nvGrpSpPr>
          <p:cNvPr id="42" name="Gruppo 8">
            <a:extLst>
              <a:ext uri="{FF2B5EF4-FFF2-40B4-BE49-F238E27FC236}">
                <a16:creationId xmlns:a16="http://schemas.microsoft.com/office/drawing/2014/main" id="{C0319696-02DC-4F4A-BD7A-D5D33525CEB5}"/>
              </a:ext>
            </a:extLst>
          </p:cNvPr>
          <p:cNvGrpSpPr/>
          <p:nvPr/>
        </p:nvGrpSpPr>
        <p:grpSpPr>
          <a:xfrm>
            <a:off x="4685486" y="2901174"/>
            <a:ext cx="1019842" cy="1008994"/>
            <a:chOff x="1436595" y="4926849"/>
            <a:chExt cx="1019842" cy="1008994"/>
          </a:xfrm>
        </p:grpSpPr>
        <p:grpSp>
          <p:nvGrpSpPr>
            <p:cNvPr id="43" name="Gruppo 101">
              <a:extLst>
                <a:ext uri="{FF2B5EF4-FFF2-40B4-BE49-F238E27FC236}">
                  <a16:creationId xmlns:a16="http://schemas.microsoft.com/office/drawing/2014/main" id="{D2C5BBC3-383D-4A6C-851C-159CF0CF7FCA}"/>
                </a:ext>
              </a:extLst>
            </p:cNvPr>
            <p:cNvGrpSpPr/>
            <p:nvPr/>
          </p:nvGrpSpPr>
          <p:grpSpPr>
            <a:xfrm>
              <a:off x="1436595" y="4926849"/>
              <a:ext cx="1019842" cy="1008994"/>
              <a:chOff x="3793826" y="915702"/>
              <a:chExt cx="1019842" cy="1008994"/>
            </a:xfrm>
          </p:grpSpPr>
          <p:sp>
            <p:nvSpPr>
              <p:cNvPr id="45" name="Esagono 103">
                <a:extLst>
                  <a:ext uri="{FF2B5EF4-FFF2-40B4-BE49-F238E27FC236}">
                    <a16:creationId xmlns:a16="http://schemas.microsoft.com/office/drawing/2014/main" id="{4009BC1B-303C-46C8-B431-660456090C63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46" name="Esagono 104">
                <a:extLst>
                  <a:ext uri="{FF2B5EF4-FFF2-40B4-BE49-F238E27FC236}">
                    <a16:creationId xmlns:a16="http://schemas.microsoft.com/office/drawing/2014/main" id="{8029DD7E-1DF7-4325-BEB3-5703FECA9296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pic>
          <p:nvPicPr>
            <p:cNvPr id="44" name="Immagine 2">
              <a:extLst>
                <a:ext uri="{FF2B5EF4-FFF2-40B4-BE49-F238E27FC236}">
                  <a16:creationId xmlns:a16="http://schemas.microsoft.com/office/drawing/2014/main" id="{3E768D97-67EE-4E2B-8B5B-6629CFF4B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490" y="5074286"/>
              <a:ext cx="909286" cy="788757"/>
            </a:xfrm>
            <a:prstGeom prst="rect">
              <a:avLst/>
            </a:prstGeom>
          </p:spPr>
        </p:pic>
      </p:grpSp>
      <p:grpSp>
        <p:nvGrpSpPr>
          <p:cNvPr id="47" name="Gruppo 9">
            <a:extLst>
              <a:ext uri="{FF2B5EF4-FFF2-40B4-BE49-F238E27FC236}">
                <a16:creationId xmlns:a16="http://schemas.microsoft.com/office/drawing/2014/main" id="{78F4B578-F3D3-4CDC-A92D-6EF265247228}"/>
              </a:ext>
            </a:extLst>
          </p:cNvPr>
          <p:cNvGrpSpPr/>
          <p:nvPr/>
        </p:nvGrpSpPr>
        <p:grpSpPr>
          <a:xfrm>
            <a:off x="3859585" y="2461010"/>
            <a:ext cx="1036511" cy="955088"/>
            <a:chOff x="2607776" y="4957599"/>
            <a:chExt cx="1036511" cy="955088"/>
          </a:xfrm>
        </p:grpSpPr>
        <p:pic>
          <p:nvPicPr>
            <p:cNvPr id="48" name="Immagine 6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4C962E4F-DBC3-4E74-A00D-C803B382E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7776" y="4999463"/>
              <a:ext cx="995758" cy="863767"/>
            </a:xfrm>
            <a:prstGeom prst="rect">
              <a:avLst/>
            </a:prstGeom>
          </p:spPr>
        </p:pic>
        <p:sp>
          <p:nvSpPr>
            <p:cNvPr id="49" name="Esagono 55">
              <a:extLst>
                <a:ext uri="{FF2B5EF4-FFF2-40B4-BE49-F238E27FC236}">
                  <a16:creationId xmlns:a16="http://schemas.microsoft.com/office/drawing/2014/main" id="{EEABB1DD-2712-432A-816F-57D42A86C231}"/>
                </a:ext>
              </a:extLst>
            </p:cNvPr>
            <p:cNvSpPr/>
            <p:nvPr/>
          </p:nvSpPr>
          <p:spPr bwMode="auto">
            <a:xfrm>
              <a:off x="2643237" y="4957599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pic>
        <p:nvPicPr>
          <p:cNvPr id="50" name="Immagine 11" descr="Immagine che contiene gioco&#10;&#10;Descrizione generata automaticamente">
            <a:extLst>
              <a:ext uri="{FF2B5EF4-FFF2-40B4-BE49-F238E27FC236}">
                <a16:creationId xmlns:a16="http://schemas.microsoft.com/office/drawing/2014/main" id="{8949D847-9E6B-4A71-8FDA-1AC132FB99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304" y="4216201"/>
            <a:ext cx="996203" cy="996203"/>
          </a:xfrm>
          <a:prstGeom prst="rect">
            <a:avLst/>
          </a:prstGeom>
        </p:spPr>
      </p:pic>
      <p:pic>
        <p:nvPicPr>
          <p:cNvPr id="51" name="Immagine 14" descr="Immagine che contiene sedendo, verde, metro, bianco&#10;&#10;Descrizione generata automaticamente">
            <a:extLst>
              <a:ext uri="{FF2B5EF4-FFF2-40B4-BE49-F238E27FC236}">
                <a16:creationId xmlns:a16="http://schemas.microsoft.com/office/drawing/2014/main" id="{C756FFB3-57B9-4A77-9708-B40F9B0AD6C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036" y="1798250"/>
            <a:ext cx="2493690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1F4516-AA93-44D7-B68C-9D1C16B01DE2}"/>
              </a:ext>
            </a:extLst>
          </p:cNvPr>
          <p:cNvSpPr>
            <a:spLocks/>
          </p:cNvSpPr>
          <p:nvPr/>
        </p:nvSpPr>
        <p:spPr bwMode="auto">
          <a:xfrm>
            <a:off x="1042988" y="1607904"/>
            <a:ext cx="5275252" cy="389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342900" indent="-342900" defTabSz="914400" eaLnBrk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altLang="it-IT" sz="1600" b="1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Flexibilidade</a:t>
            </a:r>
            <a:r>
              <a:rPr lang="en-GB" altLang="it-IT" sz="1600" b="1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b="1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máxima</a:t>
            </a:r>
            <a:br>
              <a:rPr lang="en-GB" altLang="it-IT" sz="1600" b="1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</a:br>
            <a:endParaRPr lang="en-GB" altLang="it-IT" sz="400" b="1" dirty="0">
              <a:solidFill>
                <a:schemeClr val="tx1"/>
              </a:solidFill>
              <a:latin typeface="Vectora LT Std Roman"/>
              <a:ea typeface="Gotham Bold" charset="0"/>
              <a:cs typeface="Gotham Bold" charset="0"/>
              <a:sym typeface="Gotham Book" charset="0"/>
            </a:endParaRP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110/220Vac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ou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24Vdc</a:t>
            </a: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Painel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Solar</a:t>
            </a: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Bateria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de Lithium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não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recarregável</a:t>
            </a:r>
            <a:endParaRPr lang="en-GB" altLang="it-IT" sz="1600" dirty="0">
              <a:solidFill>
                <a:schemeClr val="tx1"/>
              </a:solidFill>
              <a:latin typeface="Vectora LT Std Roman"/>
              <a:ea typeface="Gotham Bold" charset="0"/>
              <a:cs typeface="Gotham Bold" charset="0"/>
              <a:sym typeface="Gotham Book" charset="0"/>
            </a:endParaRP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Bateria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Alcalina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não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recarregável</a:t>
            </a:r>
            <a:endParaRPr lang="en-GB" altLang="it-IT" sz="1600" dirty="0">
              <a:solidFill>
                <a:schemeClr val="tx1"/>
              </a:solidFill>
              <a:latin typeface="Vectora LT Std Roman"/>
              <a:ea typeface="Gotham Bold" charset="0"/>
              <a:cs typeface="Gotham Bold" charset="0"/>
              <a:sym typeface="Gotham Book" charset="0"/>
            </a:endParaRP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Fácil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substituição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das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baterias</a:t>
            </a:r>
            <a:endParaRPr lang="en-GB" altLang="it-IT" sz="1600" dirty="0">
              <a:solidFill>
                <a:srgbClr val="00B0F0"/>
              </a:solidFill>
              <a:latin typeface="Vectora LT Std Roman"/>
              <a:ea typeface="Gotham Bold" charset="0"/>
              <a:cs typeface="Gotham Bold" charset="0"/>
              <a:sym typeface="Gotham Book" charset="0"/>
            </a:endParaRPr>
          </a:p>
          <a:p>
            <a:pPr marL="342900" indent="-342900" eaLnBrk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Aumento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da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eficiência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no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gerenciamento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de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energia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permitindo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autonomia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de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bateria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 superior a 15 </a:t>
            </a:r>
            <a:r>
              <a:rPr lang="en-GB" altLang="it-IT" sz="1600" dirty="0" err="1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anos</a:t>
            </a:r>
            <a:r>
              <a:rPr lang="en-GB" altLang="it-IT" sz="1600" dirty="0">
                <a:solidFill>
                  <a:schemeClr val="tx1"/>
                </a:solidFill>
                <a:latin typeface="Vectora LT Std Roman"/>
                <a:ea typeface="Gotham Bold" charset="0"/>
                <a:cs typeface="Gotham Bold" charset="0"/>
                <a:sym typeface="Gotham Book" charset="0"/>
              </a:rPr>
              <a:t>. </a:t>
            </a:r>
            <a:r>
              <a:rPr lang="en-GB" altLang="it-IT" sz="1800" b="1" i="1" dirty="0">
                <a:solidFill>
                  <a:schemeClr val="tx1"/>
                </a:solidFill>
                <a:latin typeface="Vectora LT Std Roman"/>
                <a:sym typeface="Gotham Book" charset="0"/>
              </a:rPr>
              <a:t>Continuous 10Hz, Smart1, Smart 2, Smart5</a:t>
            </a:r>
          </a:p>
          <a:p>
            <a:pPr lvl="1" indent="0" defTabSz="914400" eaLnBrk="1">
              <a:lnSpc>
                <a:spcPct val="150000"/>
              </a:lnSpc>
              <a:defRPr/>
            </a:pPr>
            <a:endParaRPr lang="it-IT" altLang="it-IT" sz="1600" dirty="0">
              <a:solidFill>
                <a:srgbClr val="535353"/>
              </a:solidFill>
              <a:latin typeface="Gotham Book" charset="0"/>
              <a:ea typeface="Gotham Bold" charset="0"/>
              <a:cs typeface="Gotham Bold" charset="0"/>
              <a:sym typeface="Gotham Book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9610635D-BB0A-429B-ADF9-220E5A92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30712" y="4403677"/>
            <a:ext cx="1168262" cy="6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5">
            <a:extLst>
              <a:ext uri="{FF2B5EF4-FFF2-40B4-BE49-F238E27FC236}">
                <a16:creationId xmlns:a16="http://schemas.microsoft.com/office/drawing/2014/main" id="{4CA451E7-EC3A-4C22-9035-82480028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EFEEEA"/>
              </a:clrFrom>
              <a:clrTo>
                <a:srgbClr val="EF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03" y="1042215"/>
            <a:ext cx="2526997" cy="227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0FB100D-FD1B-44FF-AC1E-4E63C1AF30BA}"/>
              </a:ext>
            </a:extLst>
          </p:cNvPr>
          <p:cNvSpPr/>
          <p:nvPr/>
        </p:nvSpPr>
        <p:spPr>
          <a:xfrm>
            <a:off x="973434" y="936502"/>
            <a:ext cx="453342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altLang="it-IT" sz="2800" dirty="0" err="1">
                <a:solidFill>
                  <a:srgbClr val="009DE0"/>
                </a:solidFill>
                <a:latin typeface="Vectora LT Std Roman"/>
                <a:ea typeface="Gotham Bold" charset="0"/>
                <a:cs typeface="Gotham Bold" charset="0"/>
                <a:sym typeface="Gotham Bold" charset="0"/>
              </a:rPr>
              <a:t>Possibilidades</a:t>
            </a:r>
            <a:r>
              <a:rPr lang="en-GB" altLang="it-IT" sz="2800" dirty="0">
                <a:solidFill>
                  <a:srgbClr val="009DE0"/>
                </a:solidFill>
                <a:latin typeface="Vectora LT Std Roman"/>
                <a:ea typeface="Gotham Bold" charset="0"/>
                <a:cs typeface="Gotham Bold" charset="0"/>
                <a:sym typeface="Gotham Bold" charset="0"/>
              </a:rPr>
              <a:t> de </a:t>
            </a:r>
            <a:r>
              <a:rPr lang="en-GB" altLang="it-IT" sz="2800" dirty="0" err="1">
                <a:solidFill>
                  <a:srgbClr val="009DE0"/>
                </a:solidFill>
                <a:latin typeface="Vectora LT Std Roman"/>
                <a:ea typeface="Gotham Bold" charset="0"/>
                <a:cs typeface="Gotham Bold" charset="0"/>
                <a:sym typeface="Gotham Bold" charset="0"/>
              </a:rPr>
              <a:t>alimentação</a:t>
            </a:r>
            <a:endParaRPr lang="en-GB" altLang="it-IT" sz="2800" dirty="0">
              <a:solidFill>
                <a:srgbClr val="009DE0"/>
              </a:solidFill>
              <a:latin typeface="Vectora LT Std Roman"/>
              <a:ea typeface="Gotham Bold" charset="0"/>
              <a:cs typeface="Gotham Bold" charset="0"/>
              <a:sym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83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graphicFrame>
        <p:nvGraphicFramePr>
          <p:cNvPr id="2" name="Tabella 9">
            <a:extLst>
              <a:ext uri="{FF2B5EF4-FFF2-40B4-BE49-F238E27FC236}">
                <a16:creationId xmlns:a16="http://schemas.microsoft.com/office/drawing/2014/main" id="{C3820B7A-FBFA-4673-A60D-C12F5B57AE11}"/>
              </a:ext>
            </a:extLst>
          </p:cNvPr>
          <p:cNvGraphicFramePr>
            <a:graphicFrameLocks noGrp="1"/>
          </p:cNvGraphicFramePr>
          <p:nvPr/>
        </p:nvGraphicFramePr>
        <p:xfrm>
          <a:off x="1097280" y="2237213"/>
          <a:ext cx="7524000" cy="1874574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2529184136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72426678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9983994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76328241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516904144"/>
                    </a:ext>
                  </a:extLst>
                </a:gridCol>
              </a:tblGrid>
              <a:tr h="411534"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Battery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kern="1200" dirty="0" err="1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Continuos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Vectora LT Std Black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Smart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Smart 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 Smart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19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1+1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132 days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2,7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5,4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8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571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2+2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264 days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5,4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&gt;20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60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3+3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8,1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&gt;20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&gt;30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082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Alkaline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72 days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1,8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3,5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5,7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365539"/>
                  </a:ext>
                </a:extLst>
              </a:tr>
            </a:tbl>
          </a:graphicData>
        </a:graphic>
      </p:graphicFrame>
      <p:sp>
        <p:nvSpPr>
          <p:cNvPr id="4" name="Rettangolo 12">
            <a:extLst>
              <a:ext uri="{FF2B5EF4-FFF2-40B4-BE49-F238E27FC236}">
                <a16:creationId xmlns:a16="http://schemas.microsoft.com/office/drawing/2014/main" id="{5242579D-8BF2-40A9-96D7-B4D0D8C17971}"/>
              </a:ext>
            </a:extLst>
          </p:cNvPr>
          <p:cNvSpPr/>
          <p:nvPr/>
        </p:nvSpPr>
        <p:spPr>
          <a:xfrm>
            <a:off x="1007418" y="1902635"/>
            <a:ext cx="1287157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effectLst/>
                <a:latin typeface="Vectora LT Std Black"/>
                <a:ea typeface="Calibri" panose="020F0502020204030204" pitchFamily="34" charset="0"/>
                <a:cs typeface="Times New Roman" panose="02020603050405020304" pitchFamily="18" charset="0"/>
              </a:rPr>
              <a:t>Full bore  </a:t>
            </a:r>
            <a:endParaRPr lang="it-IT" sz="1600" b="1" dirty="0">
              <a:effectLst/>
              <a:latin typeface="Vectora LT Std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10">
            <a:extLst>
              <a:ext uri="{FF2B5EF4-FFF2-40B4-BE49-F238E27FC236}">
                <a16:creationId xmlns:a16="http://schemas.microsoft.com/office/drawing/2014/main" id="{5511D055-4287-4C09-AA45-7A2B9B9EA850}"/>
              </a:ext>
            </a:extLst>
          </p:cNvPr>
          <p:cNvSpPr/>
          <p:nvPr/>
        </p:nvSpPr>
        <p:spPr>
          <a:xfrm>
            <a:off x="1007418" y="4191457"/>
            <a:ext cx="108808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 err="1">
                <a:effectLst/>
                <a:latin typeface="Vectora LT Std Black"/>
                <a:ea typeface="Calibri" panose="020F0502020204030204" pitchFamily="34" charset="0"/>
                <a:cs typeface="Times New Roman" panose="02020603050405020304" pitchFamily="18" charset="0"/>
              </a:rPr>
              <a:t>Insertion</a:t>
            </a:r>
            <a:endParaRPr lang="it-IT" sz="1200" b="1" dirty="0">
              <a:effectLst/>
              <a:latin typeface="Vectora LT Std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la 2">
            <a:extLst>
              <a:ext uri="{FF2B5EF4-FFF2-40B4-BE49-F238E27FC236}">
                <a16:creationId xmlns:a16="http://schemas.microsoft.com/office/drawing/2014/main" id="{C34D4E05-BD74-46A0-9D03-E519E77EE1FD}"/>
              </a:ext>
            </a:extLst>
          </p:cNvPr>
          <p:cNvGraphicFramePr>
            <a:graphicFrameLocks noGrp="1"/>
          </p:cNvGraphicFramePr>
          <p:nvPr/>
        </p:nvGraphicFramePr>
        <p:xfrm>
          <a:off x="1097280" y="4562154"/>
          <a:ext cx="7524000" cy="109728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182405579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83997582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41922681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220875365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7035876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1+1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200 days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4,3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8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8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824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3+3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&gt;20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&gt;20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 20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04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Alkaline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200 days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4,6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7,9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66503"/>
                  </a:ext>
                </a:extLst>
              </a:tr>
            </a:tbl>
          </a:graphicData>
        </a:graphic>
      </p:graphicFrame>
      <p:sp>
        <p:nvSpPr>
          <p:cNvPr id="12" name="CasellaDiTesto 3">
            <a:extLst>
              <a:ext uri="{FF2B5EF4-FFF2-40B4-BE49-F238E27FC236}">
                <a16:creationId xmlns:a16="http://schemas.microsoft.com/office/drawing/2014/main" id="{97579ED7-A8AD-4845-89FC-1E2372B33A4D}"/>
              </a:ext>
            </a:extLst>
          </p:cNvPr>
          <p:cNvSpPr txBox="1"/>
          <p:nvPr/>
        </p:nvSpPr>
        <p:spPr>
          <a:xfrm>
            <a:off x="982141" y="5710574"/>
            <a:ext cx="7333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Vectora LT Std Black"/>
              </a:rPr>
              <a:t>Measurement conditions</a:t>
            </a:r>
            <a:r>
              <a:rPr lang="en-GB" sz="1400">
                <a:latin typeface="Vectora LT Std Black"/>
              </a:rPr>
              <a:t>: log every minute, active outputs pulse and alarm; analogue input active 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2A8DBF9-CC1A-4B00-A76C-01038627153F}"/>
              </a:ext>
            </a:extLst>
          </p:cNvPr>
          <p:cNvSpPr>
            <a:spLocks/>
          </p:cNvSpPr>
          <p:nvPr/>
        </p:nvSpPr>
        <p:spPr bwMode="auto">
          <a:xfrm>
            <a:off x="991241" y="806501"/>
            <a:ext cx="5649912" cy="6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lvl="0" eaLnBrk="1">
              <a:lnSpc>
                <a:spcPct val="150000"/>
              </a:lnSpc>
              <a:defRPr/>
            </a:pPr>
            <a:r>
              <a:rPr lang="it-IT" altLang="it-IT" sz="2800" dirty="0">
                <a:solidFill>
                  <a:srgbClr val="009DE0"/>
                </a:solidFill>
                <a:latin typeface="Vectora LT Std Black"/>
                <a:ea typeface="Gotham Bold" charset="0"/>
                <a:cs typeface="Gotham Bold" charset="0"/>
                <a:sym typeface="Gotham Bold" charset="0"/>
              </a:rPr>
              <a:t>MV145 Autonomia da Bateria</a:t>
            </a:r>
          </a:p>
        </p:txBody>
      </p:sp>
    </p:spTree>
    <p:extLst>
      <p:ext uri="{BB962C8B-B14F-4D97-AF65-F5344CB8AC3E}">
        <p14:creationId xmlns:p14="http://schemas.microsoft.com/office/powerpoint/2010/main" val="284976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graphicFrame>
        <p:nvGraphicFramePr>
          <p:cNvPr id="2" name="Tabella 9">
            <a:extLst>
              <a:ext uri="{FF2B5EF4-FFF2-40B4-BE49-F238E27FC236}">
                <a16:creationId xmlns:a16="http://schemas.microsoft.com/office/drawing/2014/main" id="{EE062F09-321E-484B-9B34-2FB34858E67F}"/>
              </a:ext>
            </a:extLst>
          </p:cNvPr>
          <p:cNvGraphicFramePr>
            <a:graphicFrameLocks noGrp="1"/>
          </p:cNvGraphicFramePr>
          <p:nvPr/>
        </p:nvGraphicFramePr>
        <p:xfrm>
          <a:off x="1070356" y="2234838"/>
          <a:ext cx="7524000" cy="1082094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2529184136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72426678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9983994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76328241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516904144"/>
                    </a:ext>
                  </a:extLst>
                </a:gridCol>
              </a:tblGrid>
              <a:tr h="411534"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Battery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kern="1200" dirty="0" err="1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Continuos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Vectora LT Std Black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Smart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Smart 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Vectora LT Std Black"/>
                          <a:ea typeface="+mn-ea"/>
                          <a:cs typeface="+mn-cs"/>
                        </a:rPr>
                        <a:t> Smart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19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2+2</a:t>
                      </a:r>
                      <a:r>
                        <a:rPr lang="it-IT" sz="1600" b="0" dirty="0">
                          <a:solidFill>
                            <a:srgbClr val="FF0000"/>
                          </a:solidFill>
                          <a:latin typeface="Vectora LT Std Black"/>
                        </a:rPr>
                        <a:t>*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6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months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3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5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082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3+3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7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&gt;15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365539"/>
                  </a:ext>
                </a:extLst>
              </a:tr>
            </a:tbl>
          </a:graphicData>
        </a:graphic>
      </p:graphicFrame>
      <p:sp>
        <p:nvSpPr>
          <p:cNvPr id="4" name="Rettangolo 10">
            <a:extLst>
              <a:ext uri="{FF2B5EF4-FFF2-40B4-BE49-F238E27FC236}">
                <a16:creationId xmlns:a16="http://schemas.microsoft.com/office/drawing/2014/main" id="{CA532AEC-CD74-4964-9675-27D6F363F2B0}"/>
              </a:ext>
            </a:extLst>
          </p:cNvPr>
          <p:cNvSpPr/>
          <p:nvPr/>
        </p:nvSpPr>
        <p:spPr>
          <a:xfrm>
            <a:off x="972063" y="4038028"/>
            <a:ext cx="303427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 err="1">
                <a:effectLst/>
                <a:latin typeface="Vectora LT Std Black"/>
                <a:ea typeface="Calibri" panose="020F0502020204030204" pitchFamily="34" charset="0"/>
                <a:cs typeface="Times New Roman" panose="02020603050405020304" pitchFamily="18" charset="0"/>
              </a:rPr>
              <a:t>Insertion</a:t>
            </a:r>
            <a:endParaRPr lang="it-IT" sz="1200" b="1" dirty="0">
              <a:effectLst/>
              <a:latin typeface="Vectora LT Std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a 2">
            <a:extLst>
              <a:ext uri="{FF2B5EF4-FFF2-40B4-BE49-F238E27FC236}">
                <a16:creationId xmlns:a16="http://schemas.microsoft.com/office/drawing/2014/main" id="{FF990750-4E9D-4F57-A50A-6747A80DE489}"/>
              </a:ext>
            </a:extLst>
          </p:cNvPr>
          <p:cNvGraphicFramePr>
            <a:graphicFrameLocks noGrp="1"/>
          </p:cNvGraphicFramePr>
          <p:nvPr/>
        </p:nvGraphicFramePr>
        <p:xfrm>
          <a:off x="1070355" y="4413171"/>
          <a:ext cx="7524000" cy="33528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182405579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83997582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41922681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220875365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7035876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Lithium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3+3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1,5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&gt;10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66503"/>
                  </a:ext>
                </a:extLst>
              </a:tr>
            </a:tbl>
          </a:graphicData>
        </a:graphic>
      </p:graphicFrame>
      <p:sp>
        <p:nvSpPr>
          <p:cNvPr id="8" name="CasellaDiTesto 3">
            <a:extLst>
              <a:ext uri="{FF2B5EF4-FFF2-40B4-BE49-F238E27FC236}">
                <a16:creationId xmlns:a16="http://schemas.microsoft.com/office/drawing/2014/main" id="{025653B3-B429-424A-88CF-81DD5CB0D58E}"/>
              </a:ext>
            </a:extLst>
          </p:cNvPr>
          <p:cNvSpPr txBox="1"/>
          <p:nvPr/>
        </p:nvSpPr>
        <p:spPr>
          <a:xfrm>
            <a:off x="1010586" y="5507987"/>
            <a:ext cx="77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Vectora LT Std Black"/>
              </a:rPr>
              <a:t>Measure conditions</a:t>
            </a:r>
            <a:r>
              <a:rPr lang="en-GB" sz="1400" dirty="0">
                <a:latin typeface="Vectora LT Std Black"/>
              </a:rPr>
              <a:t>: logger every minute, active output pulses and alarm; analogue input active; data sending  once every 24 hours.      		     </a:t>
            </a:r>
            <a:r>
              <a:rPr lang="en-GB" sz="1400" dirty="0">
                <a:solidFill>
                  <a:srgbClr val="FF0000"/>
                </a:solidFill>
                <a:latin typeface="Vectora LT Std Black"/>
              </a:rPr>
              <a:t>*</a:t>
            </a:r>
            <a:r>
              <a:rPr lang="en-GB" sz="1400" dirty="0">
                <a:latin typeface="Vectora LT Std Black"/>
              </a:rPr>
              <a:t> </a:t>
            </a:r>
            <a:r>
              <a:rPr lang="en-GB" sz="1400" b="1" dirty="0">
                <a:latin typeface="Vectora LT Std Black"/>
              </a:rPr>
              <a:t>Lithium battery spiral design are mandatory  </a:t>
            </a:r>
          </a:p>
        </p:txBody>
      </p:sp>
      <p:graphicFrame>
        <p:nvGraphicFramePr>
          <p:cNvPr id="12" name="Tabella 1">
            <a:extLst>
              <a:ext uri="{FF2B5EF4-FFF2-40B4-BE49-F238E27FC236}">
                <a16:creationId xmlns:a16="http://schemas.microsoft.com/office/drawing/2014/main" id="{EAF3C0F6-2BEB-4E4A-B384-0BB1D963EFC6}"/>
              </a:ext>
            </a:extLst>
          </p:cNvPr>
          <p:cNvGraphicFramePr>
            <a:graphicFrameLocks noGrp="1"/>
          </p:cNvGraphicFramePr>
          <p:nvPr/>
        </p:nvGraphicFramePr>
        <p:xfrm>
          <a:off x="1070356" y="3654855"/>
          <a:ext cx="7524000" cy="33528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1116881598"/>
                    </a:ext>
                  </a:extLst>
                </a:gridCol>
                <a:gridCol w="5616000">
                  <a:extLst>
                    <a:ext uri="{9D8B030D-6E8A-4147-A177-3AD203B41FA5}">
                      <a16:colId xmlns:a16="http://schemas.microsoft.com/office/drawing/2014/main" val="200611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Mains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+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Rechearg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7 days SMS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enabled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  -     6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months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SMS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disabled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0943"/>
                  </a:ext>
                </a:extLst>
              </a:tr>
            </a:tbl>
          </a:graphicData>
        </a:graphic>
      </p:graphicFrame>
      <p:graphicFrame>
        <p:nvGraphicFramePr>
          <p:cNvPr id="14" name="Tabella 5">
            <a:extLst>
              <a:ext uri="{FF2B5EF4-FFF2-40B4-BE49-F238E27FC236}">
                <a16:creationId xmlns:a16="http://schemas.microsoft.com/office/drawing/2014/main" id="{FA8DAF60-C38D-4852-9581-D711A83737FC}"/>
              </a:ext>
            </a:extLst>
          </p:cNvPr>
          <p:cNvGraphicFramePr>
            <a:graphicFrameLocks noGrp="1"/>
          </p:cNvGraphicFramePr>
          <p:nvPr/>
        </p:nvGraphicFramePr>
        <p:xfrm>
          <a:off x="1070356" y="3317994"/>
          <a:ext cx="7524000" cy="33528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1922644892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643588448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47701290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611662382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2152318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Alkaline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70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1,5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2,5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4,1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29659"/>
                  </a:ext>
                </a:extLst>
              </a:tr>
            </a:tbl>
          </a:graphicData>
        </a:graphic>
      </p:graphicFrame>
      <p:graphicFrame>
        <p:nvGraphicFramePr>
          <p:cNvPr id="16" name="Tabella 7">
            <a:extLst>
              <a:ext uri="{FF2B5EF4-FFF2-40B4-BE49-F238E27FC236}">
                <a16:creationId xmlns:a16="http://schemas.microsoft.com/office/drawing/2014/main" id="{FEE32389-2CAB-4F8B-AB00-553F10ECF0D1}"/>
              </a:ext>
            </a:extLst>
          </p:cNvPr>
          <p:cNvGraphicFramePr>
            <a:graphicFrameLocks noGrp="1"/>
          </p:cNvGraphicFramePr>
          <p:nvPr/>
        </p:nvGraphicFramePr>
        <p:xfrm>
          <a:off x="1070356" y="4747373"/>
          <a:ext cx="7524000" cy="33528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358294244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2191132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557024755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0036405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7373260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Alkaline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106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3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4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5,4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years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999493"/>
                  </a:ext>
                </a:extLst>
              </a:tr>
            </a:tbl>
          </a:graphicData>
        </a:graphic>
      </p:graphicFrame>
      <p:graphicFrame>
        <p:nvGraphicFramePr>
          <p:cNvPr id="18" name="Tabella 8">
            <a:extLst>
              <a:ext uri="{FF2B5EF4-FFF2-40B4-BE49-F238E27FC236}">
                <a16:creationId xmlns:a16="http://schemas.microsoft.com/office/drawing/2014/main" id="{3A4FEFA9-2512-438B-8B86-0A83EEB990CB}"/>
              </a:ext>
            </a:extLst>
          </p:cNvPr>
          <p:cNvGraphicFramePr>
            <a:graphicFrameLocks noGrp="1"/>
          </p:cNvGraphicFramePr>
          <p:nvPr/>
        </p:nvGraphicFramePr>
        <p:xfrm>
          <a:off x="1069832" y="5082436"/>
          <a:ext cx="7524000" cy="375552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651838268"/>
                    </a:ext>
                  </a:extLst>
                </a:gridCol>
                <a:gridCol w="5616000">
                  <a:extLst>
                    <a:ext uri="{9D8B030D-6E8A-4147-A177-3AD203B41FA5}">
                      <a16:colId xmlns:a16="http://schemas.microsoft.com/office/drawing/2014/main" val="1314708353"/>
                    </a:ext>
                  </a:extLst>
                </a:gridCol>
              </a:tblGrid>
              <a:tr h="375552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Mains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+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Rechearg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7 days SMS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enabled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  -     6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months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Vectora LT Std Black"/>
                        </a:rPr>
                        <a:t> SMS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Vectora LT Std Black"/>
                        </a:rPr>
                        <a:t>disabled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Vectora LT Std Black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87739"/>
                  </a:ext>
                </a:extLst>
              </a:tr>
            </a:tbl>
          </a:graphicData>
        </a:graphic>
      </p:graphicFrame>
      <p:sp>
        <p:nvSpPr>
          <p:cNvPr id="20" name="Rettangolo 15">
            <a:extLst>
              <a:ext uri="{FF2B5EF4-FFF2-40B4-BE49-F238E27FC236}">
                <a16:creationId xmlns:a16="http://schemas.microsoft.com/office/drawing/2014/main" id="{86C39164-9CEA-4E32-9DDE-415F66B96747}"/>
              </a:ext>
            </a:extLst>
          </p:cNvPr>
          <p:cNvSpPr/>
          <p:nvPr/>
        </p:nvSpPr>
        <p:spPr>
          <a:xfrm>
            <a:off x="959786" y="1844467"/>
            <a:ext cx="190780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effectLst/>
                <a:latin typeface="Vectora LT Std Black"/>
                <a:ea typeface="Calibri" panose="020F0502020204030204" pitchFamily="34" charset="0"/>
                <a:cs typeface="Times New Roman" panose="02020603050405020304" pitchFamily="18" charset="0"/>
              </a:rPr>
              <a:t>Full Bore</a:t>
            </a:r>
            <a:endParaRPr lang="it-IT" sz="1200" b="1" dirty="0">
              <a:effectLst/>
              <a:latin typeface="Vectora LT Std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F5225325-94FE-4456-B88C-2CD30C47853A}"/>
              </a:ext>
            </a:extLst>
          </p:cNvPr>
          <p:cNvSpPr>
            <a:spLocks/>
          </p:cNvSpPr>
          <p:nvPr/>
        </p:nvSpPr>
        <p:spPr bwMode="auto">
          <a:xfrm>
            <a:off x="972063" y="899559"/>
            <a:ext cx="5649912" cy="6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lvl="0" eaLnBrk="1">
              <a:lnSpc>
                <a:spcPct val="150000"/>
              </a:lnSpc>
              <a:defRPr/>
            </a:pPr>
            <a:r>
              <a:rPr lang="it-IT" altLang="it-IT" sz="2800" dirty="0">
                <a:solidFill>
                  <a:srgbClr val="009DE0"/>
                </a:solidFill>
                <a:latin typeface="Vectora LT Std Black"/>
                <a:ea typeface="Gotham Bold" charset="0"/>
                <a:cs typeface="Gotham Bold" charset="0"/>
                <a:sym typeface="Gotham Bold" charset="0"/>
              </a:rPr>
              <a:t>MV255 Autonomia da Bateria</a:t>
            </a:r>
          </a:p>
        </p:txBody>
      </p:sp>
    </p:spTree>
    <p:extLst>
      <p:ext uri="{BB962C8B-B14F-4D97-AF65-F5344CB8AC3E}">
        <p14:creationId xmlns:p14="http://schemas.microsoft.com/office/powerpoint/2010/main" val="526429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2" name="Immagine 7">
            <a:extLst>
              <a:ext uri="{FF2B5EF4-FFF2-40B4-BE49-F238E27FC236}">
                <a16:creationId xmlns:a16="http://schemas.microsoft.com/office/drawing/2014/main" id="{01D98173-C9FA-4F1D-A71B-C643F783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32" y="1741288"/>
            <a:ext cx="5420613" cy="411795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587B9B0-7E10-4339-9CF6-5BA5100AE867}"/>
              </a:ext>
            </a:extLst>
          </p:cNvPr>
          <p:cNvSpPr>
            <a:spLocks/>
          </p:cNvSpPr>
          <p:nvPr/>
        </p:nvSpPr>
        <p:spPr bwMode="auto">
          <a:xfrm>
            <a:off x="979866" y="822426"/>
            <a:ext cx="5649912" cy="6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lvl="0" eaLnBrk="1">
              <a:lnSpc>
                <a:spcPct val="150000"/>
              </a:lnSpc>
              <a:defRPr/>
            </a:pPr>
            <a:r>
              <a:rPr lang="it-IT" altLang="it-IT" sz="2800" dirty="0">
                <a:solidFill>
                  <a:srgbClr val="009DE0"/>
                </a:solidFill>
                <a:latin typeface="Vectora LT Std Black"/>
                <a:ea typeface="Gotham Bold" charset="0"/>
                <a:cs typeface="Gotham Bold" charset="0"/>
                <a:sym typeface="Gotham Bold" charset="0"/>
              </a:rPr>
              <a:t>MV255 3G Communication</a:t>
            </a:r>
          </a:p>
        </p:txBody>
      </p:sp>
    </p:spTree>
    <p:extLst>
      <p:ext uri="{BB962C8B-B14F-4D97-AF65-F5344CB8AC3E}">
        <p14:creationId xmlns:p14="http://schemas.microsoft.com/office/powerpoint/2010/main" val="661967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9EA9A9-AC72-4E38-A63D-C8361471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4" y="1219201"/>
            <a:ext cx="8867013" cy="45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1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2" name="CasellaDiTesto 28">
            <a:extLst>
              <a:ext uri="{FF2B5EF4-FFF2-40B4-BE49-F238E27FC236}">
                <a16:creationId xmlns:a16="http://schemas.microsoft.com/office/drawing/2014/main" id="{762B9AA8-A31F-43FB-BE5D-5E363CD5B5C0}"/>
              </a:ext>
            </a:extLst>
          </p:cNvPr>
          <p:cNvSpPr txBox="1"/>
          <p:nvPr/>
        </p:nvSpPr>
        <p:spPr>
          <a:xfrm>
            <a:off x="955675" y="939800"/>
            <a:ext cx="72167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MCP Interface: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78735C88-A057-4C96-AFFC-00DA69C7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544638"/>
            <a:ext cx="693578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547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Meus Documentos\Home_Page\imagens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2500" y="190504"/>
            <a:ext cx="2705100" cy="64543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Gill Sans MT Condensed" panose="020B0506020104020203" pitchFamily="34" charset="0"/>
              </a:rPr>
              <a:t>MEDIDOR ELETROMAGNÉTICO DE VAZÃO - BIV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69999FE-7A81-4223-9B73-B5662D570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0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82EB9F-86E1-4BB6-8E3B-005BDFB63D8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6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C06CB319-FC1B-43B4-B910-62EA2B7BF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805" y="1337953"/>
            <a:ext cx="4097337" cy="9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4638" indent="-27463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19150" indent="-365125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66838" indent="-368300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903413" indent="-35718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430463" indent="-347663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8876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3448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8020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2592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2000" dirty="0">
                <a:latin typeface="+mj-lt"/>
              </a:rPr>
              <a:t>Belo Horizonte</a:t>
            </a:r>
            <a:r>
              <a:rPr lang="pt-BR" sz="2000" b="0" dirty="0">
                <a:latin typeface="+mj-lt"/>
              </a:rPr>
              <a:t> – </a:t>
            </a:r>
            <a:r>
              <a:rPr lang="pt-BR" sz="2000" dirty="0">
                <a:latin typeface="+mj-lt"/>
              </a:rPr>
              <a:t>Minas Gerais</a:t>
            </a:r>
            <a:r>
              <a:rPr lang="pt-BR" sz="2000" b="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pt-BR" sz="2000" b="0" dirty="0">
                <a:latin typeface="+mj-lt"/>
              </a:rPr>
              <a:t>	Sede Administrativa e Fabricação da LAMON PRODUTOS &amp; ISOIL LAMON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pt-BR" sz="2000" b="0" dirty="0"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8CA65F-A0FB-4763-81DF-7346A55BF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14" y="1099910"/>
            <a:ext cx="2149131" cy="1545828"/>
          </a:xfrm>
          <a:prstGeom prst="rect">
            <a:avLst/>
          </a:prstGeom>
        </p:spPr>
      </p:pic>
      <p:pic>
        <p:nvPicPr>
          <p:cNvPr id="4" name="Picture 7" descr="Y:\Millennium\Fotografie\Sede\torri.jpg">
            <a:extLst>
              <a:ext uri="{FF2B5EF4-FFF2-40B4-BE49-F238E27FC236}">
                <a16:creationId xmlns:a16="http://schemas.microsoft.com/office/drawing/2014/main" id="{24DBD82B-19B4-4368-BDFA-1D3EEC71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14" y="3016885"/>
            <a:ext cx="2149131" cy="16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43D4B1-EBAF-4B3D-B410-F4868B7CF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414" y="4999388"/>
            <a:ext cx="2149131" cy="94989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90FE9D00-DB20-43CD-A780-385E072F4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805" y="3436599"/>
            <a:ext cx="4515495" cy="9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4638" indent="-27463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19150" indent="-365125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66838" indent="-368300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903413" indent="-35718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430463" indent="-347663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8876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3448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8020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2592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2000" dirty="0">
                <a:latin typeface="+mj-lt"/>
              </a:rPr>
              <a:t>Milão</a:t>
            </a:r>
            <a:r>
              <a:rPr lang="pt-BR" sz="2000" b="0" dirty="0">
                <a:latin typeface="+mj-lt"/>
              </a:rPr>
              <a:t> – </a:t>
            </a:r>
            <a:r>
              <a:rPr lang="pt-BR" sz="2000" dirty="0">
                <a:latin typeface="+mj-lt"/>
              </a:rPr>
              <a:t>Itália</a:t>
            </a:r>
            <a:endParaRPr lang="pt-BR" sz="2000" b="0" dirty="0">
              <a:latin typeface="+mj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pt-BR" sz="2000" b="0" dirty="0">
                <a:latin typeface="+mj-lt"/>
              </a:rPr>
              <a:t>	Sede administrativa da ISOIL INDÚSTRIA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pt-BR" sz="2000" b="0" dirty="0">
              <a:latin typeface="+mj-lt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54F383D-9FCA-4D22-9B7B-FC7242D93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805" y="5237432"/>
            <a:ext cx="4515495" cy="9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4638" indent="-27463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19150" indent="-365125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66838" indent="-368300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903413" indent="-357188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430463" indent="-347663">
              <a:spcBef>
                <a:spcPct val="40000"/>
              </a:spcBef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8876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3448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8020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259263" indent="-347663" fontAlgn="base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2000" dirty="0" err="1">
                <a:latin typeface="+mj-lt"/>
              </a:rPr>
              <a:t>Montagnana</a:t>
            </a:r>
            <a:r>
              <a:rPr lang="pt-BR" sz="2000" b="0" dirty="0">
                <a:latin typeface="+mj-lt"/>
              </a:rPr>
              <a:t> – </a:t>
            </a:r>
            <a:r>
              <a:rPr lang="pt-BR" sz="2000" dirty="0">
                <a:latin typeface="+mj-lt"/>
              </a:rPr>
              <a:t>Itália</a:t>
            </a:r>
            <a:endParaRPr lang="pt-BR" sz="2000" b="0" dirty="0">
              <a:latin typeface="+mj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pt-BR" sz="2000" b="0" dirty="0">
                <a:latin typeface="+mj-lt"/>
              </a:rPr>
              <a:t>	Centro de Produção da ISOIL INDÚSTRIA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pt-BR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8053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BIV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B3DB2C7C-C236-456D-963D-085527DCA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173542"/>
            <a:ext cx="8461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pt-BR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BIV – BUILT IN VERIFICATOR</a:t>
            </a:r>
          </a:p>
        </p:txBody>
      </p:sp>
      <p:pic>
        <p:nvPicPr>
          <p:cNvPr id="4" name="Picture 7" descr="C:\Users\mmattiazzi\Desktop\powe poitn M5\png\FRONTALINO 0.png">
            <a:extLst>
              <a:ext uri="{FF2B5EF4-FFF2-40B4-BE49-F238E27FC236}">
                <a16:creationId xmlns:a16="http://schemas.microsoft.com/office/drawing/2014/main" id="{1F7CD95C-17C4-4BB7-8076-870A1896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6" y="2193782"/>
            <a:ext cx="2667572" cy="305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B0A3A0B-33C6-4B9F-9DFA-9EE594B5577C}"/>
              </a:ext>
            </a:extLst>
          </p:cNvPr>
          <p:cNvSpPr txBox="1"/>
          <p:nvPr/>
        </p:nvSpPr>
        <p:spPr>
          <a:xfrm>
            <a:off x="3843130" y="2305615"/>
            <a:ext cx="39756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MV110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MV145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MV255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MV210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ML255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ML145</a:t>
            </a:r>
          </a:p>
        </p:txBody>
      </p:sp>
    </p:spTree>
    <p:extLst>
      <p:ext uri="{BB962C8B-B14F-4D97-AF65-F5344CB8AC3E}">
        <p14:creationId xmlns:p14="http://schemas.microsoft.com/office/powerpoint/2010/main" val="28307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BIV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B8AC413-DDF9-44E2-B24C-A9DFDE60F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17" y="828987"/>
            <a:ext cx="8461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pt-BR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BIV – BUILT IN VERIFICATOR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10948F5-37EE-495F-B3F2-AE68E5FF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86" y="1452404"/>
            <a:ext cx="75237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O QUE VERIFICA-SE COM O BIV? 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19A8AFB-E8C8-43F3-ADF3-480024D94C4F}"/>
              </a:ext>
            </a:extLst>
          </p:cNvPr>
          <p:cNvSpPr>
            <a:spLocks noGrp="1"/>
          </p:cNvSpPr>
          <p:nvPr/>
        </p:nvSpPr>
        <p:spPr bwMode="auto">
          <a:xfrm>
            <a:off x="344556" y="2032925"/>
            <a:ext cx="7421218" cy="28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Genev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Genev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Genev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Circuito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 Medição do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Conversor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Parâmetros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Elétricos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do sensor</a:t>
            </a:r>
          </a:p>
          <a:p>
            <a:pPr marL="514350" indent="-51435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Formação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do campo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magnético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 sensor e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estabilidade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B9221F33-0EB6-42A9-8BCD-230D90504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9" t="3838" b="2783"/>
          <a:stretch/>
        </p:blipFill>
        <p:spPr>
          <a:xfrm rot="16200000">
            <a:off x="3345013" y="-1243960"/>
            <a:ext cx="2255028" cy="8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BIV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03DC9C4-1B1C-465C-A2F1-07809BE43FD3}"/>
              </a:ext>
            </a:extLst>
          </p:cNvPr>
          <p:cNvSpPr txBox="1">
            <a:spLocks/>
          </p:cNvSpPr>
          <p:nvPr/>
        </p:nvSpPr>
        <p:spPr>
          <a:xfrm>
            <a:off x="666156" y="1441994"/>
            <a:ext cx="7509849" cy="284366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50" b="1" i="1" dirty="0"/>
              <a:t>BIV DATA ANALYSIS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50" dirty="0"/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en-US" sz="2250" dirty="0"/>
          </a:p>
          <a:p>
            <a:pPr marL="385763" indent="-385763">
              <a:buFont typeface="Arial" panose="020B0604020202020204" pitchFamily="34" charset="0"/>
              <a:buAutoNum type="arabicPeriod"/>
            </a:pPr>
            <a:endParaRPr lang="en-US" sz="2250" dirty="0"/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D2D33512-842B-47AD-A742-C03F2FA90DF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83" y="1932225"/>
            <a:ext cx="1767023" cy="1228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8519AB6-C182-4D83-B602-E53ED72EEBD3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0346" y="4491277"/>
            <a:ext cx="3989431" cy="2176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E415DC94-A114-4188-B089-222089671ED9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6624" y="3263527"/>
            <a:ext cx="3104221" cy="1987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eta: Dobrada 12">
            <a:extLst>
              <a:ext uri="{FF2B5EF4-FFF2-40B4-BE49-F238E27FC236}">
                <a16:creationId xmlns:a16="http://schemas.microsoft.com/office/drawing/2014/main" id="{36F61DAB-EFAA-4F39-A22A-FD0456EC5F20}"/>
              </a:ext>
            </a:extLst>
          </p:cNvPr>
          <p:cNvSpPr/>
          <p:nvPr/>
        </p:nvSpPr>
        <p:spPr>
          <a:xfrm rot="5400000">
            <a:off x="2069807" y="2163377"/>
            <a:ext cx="1063828" cy="103404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86FDD0FC-869F-4D39-9B29-8EBA80DA6487}"/>
              </a:ext>
            </a:extLst>
          </p:cNvPr>
          <p:cNvSpPr/>
          <p:nvPr/>
        </p:nvSpPr>
        <p:spPr>
          <a:xfrm rot="5400000">
            <a:off x="4831264" y="3327692"/>
            <a:ext cx="1063828" cy="103404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BIV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A944A-7EFE-4B24-AE5B-076C7DD156B0}"/>
              </a:ext>
            </a:extLst>
          </p:cNvPr>
          <p:cNvSpPr txBox="1">
            <a:spLocks/>
          </p:cNvSpPr>
          <p:nvPr/>
        </p:nvSpPr>
        <p:spPr>
          <a:xfrm>
            <a:off x="652298" y="1087812"/>
            <a:ext cx="7772400" cy="30861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/>
              <a:t>BIV GERAÇÃO DE RELATÓRIO</a:t>
            </a:r>
            <a:endParaRPr lang="en-US" b="1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666563-EFD7-4E3B-BE2C-B9042738459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9853" y="1008308"/>
            <a:ext cx="2725717" cy="1873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74BBE27-6E5E-4B1F-BA85-8322BB2EEBF2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9853" y="2961321"/>
            <a:ext cx="2725717" cy="1873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B521E0-4CF7-4006-9514-E61E4F27C933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0418" y="1974576"/>
            <a:ext cx="4841499" cy="404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576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Meus Documentos\Home_Page\imagens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2500" y="190504"/>
            <a:ext cx="2705100" cy="64543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Gill Sans MT Condensed" panose="020B0506020104020203" pitchFamily="34" charset="0"/>
              </a:rPr>
              <a:t>MEDIDOR ELETROMAGNÉTICO DE VAZÃO TIPO INSERÇÃO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AB4F0F-021A-45A5-BA0F-1A4861705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3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F7BF26-9F07-40EA-9973-162C7BFD3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954073"/>
            <a:ext cx="502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pt-BR"/>
              <a:t>MS3800 Conceitos básicos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6C5F20-7E34-4994-8EB2-87CBF697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5559411"/>
            <a:ext cx="20558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5C65C2"/>
              </a:buClr>
              <a:buSzPct val="80000"/>
              <a:buFontTx/>
              <a:buChar char=" "/>
            </a:pPr>
            <a:r>
              <a:rPr lang="en-US" altLang="pt-BR" sz="1800" b="0">
                <a:solidFill>
                  <a:schemeClr val="tx1"/>
                </a:solidFill>
                <a:cs typeface="Arial" panose="020B0604020202020204" pitchFamily="34" charset="0"/>
              </a:rPr>
              <a:t>Medidor de vazão carretel</a:t>
            </a:r>
          </a:p>
        </p:txBody>
      </p:sp>
      <p:grpSp>
        <p:nvGrpSpPr>
          <p:cNvPr id="7" name="Group 42">
            <a:extLst>
              <a:ext uri="{FF2B5EF4-FFF2-40B4-BE49-F238E27FC236}">
                <a16:creationId xmlns:a16="http://schemas.microsoft.com/office/drawing/2014/main" id="{D4C8BF77-636C-4E4C-B15B-359D2177B35F}"/>
              </a:ext>
            </a:extLst>
          </p:cNvPr>
          <p:cNvGrpSpPr>
            <a:grpSpLocks/>
          </p:cNvGrpSpPr>
          <p:nvPr/>
        </p:nvGrpSpPr>
        <p:grpSpPr bwMode="auto">
          <a:xfrm>
            <a:off x="1331913" y="2695561"/>
            <a:ext cx="2438400" cy="2743200"/>
            <a:chOff x="1045" y="1081"/>
            <a:chExt cx="1536" cy="17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444F983-6E7E-4291-BCC5-F4BC9C7F8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273"/>
              <a:ext cx="1344" cy="1344"/>
            </a:xfrm>
            <a:prstGeom prst="ellipse">
              <a:avLst/>
            </a:prstGeom>
            <a:solidFill>
              <a:srgbClr val="0099FF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D84535F4-7777-4D1B-8365-900B01C20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081"/>
              <a:ext cx="1344" cy="19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pt-BR" sz="1800" b="0">
                  <a:solidFill>
                    <a:schemeClr val="tx1"/>
                  </a:solidFill>
                  <a:cs typeface="Arial" panose="020B0604020202020204" pitchFamily="34" charset="0"/>
                </a:rPr>
                <a:t>Coil</a:t>
              </a: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DBFA9E24-D722-4509-91C3-5B8EC40CB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2617"/>
              <a:ext cx="1344" cy="19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pt-BR" sz="1800" b="0">
                  <a:solidFill>
                    <a:schemeClr val="tx1"/>
                  </a:solidFill>
                  <a:cs typeface="Arial" panose="020B0604020202020204" pitchFamily="34" charset="0"/>
                </a:rPr>
                <a:t>Coil</a:t>
              </a: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846DAE60-7D0C-4331-81D7-06C757EB8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3B523710-536A-4E5A-81B8-582461E69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7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973AEBC8-07B2-4A3B-8427-0441006AD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3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CF73EB94-0C47-4A40-ADDB-826765239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30965873-D4EA-4265-BC29-5721EDDC2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5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F59716BC-C869-4DE3-9ED2-CB218383C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AB05D9AC-F445-4481-96DC-1394194A7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E3FEA759-5BCF-45D5-9344-9D016FF4A8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3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C4E0CFCC-393F-4E52-A0BC-51A980F37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9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6174EA37-03C3-4400-A42C-DE7D61A51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6064D77A-9911-4477-9862-6BCCEFC47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1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6C66E32F-539C-4094-A33E-2B3999330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FAD471DC-5141-4049-A656-4F6AF4DBC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3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0D6A29D7-B8B4-48D2-97AD-D65A24FEB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9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56814F8C-0BB2-433D-8EA0-33832131B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5" y="1273"/>
              <a:ext cx="0" cy="13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27" name="Group 23">
              <a:extLst>
                <a:ext uri="{FF2B5EF4-FFF2-40B4-BE49-F238E27FC236}">
                  <a16:creationId xmlns:a16="http://schemas.microsoft.com/office/drawing/2014/main" id="{B82D5169-1B28-4800-BA3E-1387B836E4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" y="1897"/>
              <a:ext cx="96" cy="96"/>
              <a:chOff x="2784" y="2928"/>
              <a:chExt cx="96" cy="96"/>
            </a:xfrm>
          </p:grpSpPr>
          <p:sp>
            <p:nvSpPr>
              <p:cNvPr id="36" name="Line 24">
                <a:extLst>
                  <a:ext uri="{FF2B5EF4-FFF2-40B4-BE49-F238E27FC236}">
                    <a16:creationId xmlns:a16="http://schemas.microsoft.com/office/drawing/2014/main" id="{47EE83F4-CB9B-490D-8639-25A2E39D8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96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" name="Line 25">
                <a:extLst>
                  <a:ext uri="{FF2B5EF4-FFF2-40B4-BE49-F238E27FC236}">
                    <a16:creationId xmlns:a16="http://schemas.microsoft.com/office/drawing/2014/main" id="{CB0705B2-B9E9-4B5A-BA38-E4686087E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0" cy="96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8" name="Group 26">
              <a:extLst>
                <a:ext uri="{FF2B5EF4-FFF2-40B4-BE49-F238E27FC236}">
                  <a16:creationId xmlns:a16="http://schemas.microsoft.com/office/drawing/2014/main" id="{32E85A57-0915-4B21-B1AC-E9F41CDA6A5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485" y="1897"/>
              <a:ext cx="96" cy="96"/>
              <a:chOff x="2784" y="2928"/>
              <a:chExt cx="96" cy="96"/>
            </a:xfrm>
          </p:grpSpPr>
          <p:sp>
            <p:nvSpPr>
              <p:cNvPr id="34" name="Line 27">
                <a:extLst>
                  <a:ext uri="{FF2B5EF4-FFF2-40B4-BE49-F238E27FC236}">
                    <a16:creationId xmlns:a16="http://schemas.microsoft.com/office/drawing/2014/main" id="{557A1F96-68E1-4344-838A-7ECC42B22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96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5" name="Line 28">
                <a:extLst>
                  <a:ext uri="{FF2B5EF4-FFF2-40B4-BE49-F238E27FC236}">
                    <a16:creationId xmlns:a16="http://schemas.microsoft.com/office/drawing/2014/main" id="{ADCA36A2-617D-488F-8F1C-B38ABE413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0" cy="96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1A3EA354-6090-4763-8F90-782CAD48D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945"/>
              <a:ext cx="134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11369F3E-D84F-4D17-B7C3-9F1E60CCD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753"/>
              <a:ext cx="1344" cy="38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8D204ADA-8D76-44AF-B592-023E4766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1609"/>
              <a:ext cx="1296" cy="67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51CC75CD-1718-4791-AC2F-5CF101229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369"/>
              <a:ext cx="1344" cy="115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A0A8B83F-F3BA-4BEE-A77B-7A73E3420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3"/>
              <a:ext cx="1344" cy="86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43">
            <a:extLst>
              <a:ext uri="{FF2B5EF4-FFF2-40B4-BE49-F238E27FC236}">
                <a16:creationId xmlns:a16="http://schemas.microsoft.com/office/drawing/2014/main" id="{26E21B44-BF8D-4547-B429-40352B5273BB}"/>
              </a:ext>
            </a:extLst>
          </p:cNvPr>
          <p:cNvGrpSpPr>
            <a:grpSpLocks/>
          </p:cNvGrpSpPr>
          <p:nvPr/>
        </p:nvGrpSpPr>
        <p:grpSpPr bwMode="auto">
          <a:xfrm>
            <a:off x="4791075" y="2273286"/>
            <a:ext cx="2546350" cy="3135312"/>
            <a:chOff x="3224" y="1006"/>
            <a:chExt cx="1604" cy="1975"/>
          </a:xfrm>
        </p:grpSpPr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74BC5619-851B-4D3A-8DB2-E32143F6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355"/>
              <a:ext cx="1604" cy="1626"/>
            </a:xfrm>
            <a:prstGeom prst="ellipse">
              <a:avLst/>
            </a:prstGeom>
            <a:solidFill>
              <a:srgbClr val="00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76F4D9F9-7A80-4A55-A20A-5FFF429BE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6" y="1006"/>
              <a:ext cx="57" cy="1104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Oval 36">
              <a:extLst>
                <a:ext uri="{FF2B5EF4-FFF2-40B4-BE49-F238E27FC236}">
                  <a16:creationId xmlns:a16="http://schemas.microsoft.com/office/drawing/2014/main" id="{19936B6A-AA78-4460-BD3B-3ED4B4460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016"/>
              <a:ext cx="304" cy="337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62EB61A9-251A-4FE6-8F8E-B9424E3C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6" y="2110"/>
              <a:ext cx="57" cy="1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1000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pt-BR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3" name="Rectangle 39">
            <a:extLst>
              <a:ext uri="{FF2B5EF4-FFF2-40B4-BE49-F238E27FC236}">
                <a16:creationId xmlns:a16="http://schemas.microsoft.com/office/drawing/2014/main" id="{616F5320-17EA-4F83-A909-581E48779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5759436"/>
            <a:ext cx="1736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1000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5C65C2"/>
              </a:buClr>
              <a:buSzPct val="80000"/>
              <a:buFontTx/>
              <a:buChar char=" "/>
            </a:pPr>
            <a:r>
              <a:rPr lang="en-US" altLang="pt-BR" sz="1800" b="0">
                <a:solidFill>
                  <a:schemeClr val="tx1"/>
                </a:solidFill>
                <a:cs typeface="Arial" panose="020B0604020202020204" pitchFamily="34" charset="0"/>
              </a:rPr>
              <a:t>Medidor de vazão de inserção</a:t>
            </a:r>
            <a:endParaRPr lang="en-GB" altLang="pt-BR" sz="18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68202A5E-4F53-4C29-9985-9AB925E8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155" y="1723473"/>
            <a:ext cx="889317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C65C2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Esta é a equação básica usada por um medidor eletromagnético de inserção: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pt-B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 = A Ki Kp e Ka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pt-BR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 Onde:	Q = Vazão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Ki = Fator de Inserção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Kp = Fator do Perfil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e = tensao induzida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A = Área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pt-BR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Ka = Fator determinado em laboratório</a:t>
            </a:r>
          </a:p>
        </p:txBody>
      </p:sp>
    </p:spTree>
    <p:extLst>
      <p:ext uri="{BB962C8B-B14F-4D97-AF65-F5344CB8AC3E}">
        <p14:creationId xmlns:p14="http://schemas.microsoft.com/office/powerpoint/2010/main" val="3224859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</a:t>
            </a:r>
          </a:p>
        </p:txBody>
      </p:sp>
      <p:sp>
        <p:nvSpPr>
          <p:cNvPr id="3" name="CaixaDeTexto 5">
            <a:extLst>
              <a:ext uri="{FF2B5EF4-FFF2-40B4-BE49-F238E27FC236}">
                <a16:creationId xmlns:a16="http://schemas.microsoft.com/office/drawing/2014/main" id="{8D046161-52D2-41E7-B8C3-CCF2ECEE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5065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PERFORMANCE DO MEDIDOR ELETROMAGNÉTICO DE INSERÇÃO – TESTE BANCADA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08A932-2FB1-4975-AF39-2173240A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58" y="2233598"/>
            <a:ext cx="8379765" cy="38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6877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8885E0D-A567-4EF9-B7F7-3AF0E56A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6" y="1114425"/>
            <a:ext cx="83534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12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– AEGEA – AGUAS DE MANAUS</a:t>
            </a:r>
          </a:p>
        </p:txBody>
      </p:sp>
      <p:pic>
        <p:nvPicPr>
          <p:cNvPr id="9" name="Imagem 8" descr="Uma imagem contendo grama, ao ar livre, edifício, homem&#10;&#10;Descrição gerada automaticamente">
            <a:extLst>
              <a:ext uri="{FF2B5EF4-FFF2-40B4-BE49-F238E27FC236}">
                <a16:creationId xmlns:a16="http://schemas.microsoft.com/office/drawing/2014/main" id="{FF8E93F1-04C6-40FE-8EAD-BCEB36998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89"/>
            <a:ext cx="5327009" cy="2588663"/>
          </a:xfrm>
          <a:prstGeom prst="rect">
            <a:avLst/>
          </a:prstGeom>
        </p:spPr>
      </p:pic>
      <p:pic>
        <p:nvPicPr>
          <p:cNvPr id="14" name="Imagem 13" descr="Uma imagem contendo ao ar livre, edifício, bicicleta, verde&#10;&#10;Descrição gerada automaticamente">
            <a:extLst>
              <a:ext uri="{FF2B5EF4-FFF2-40B4-BE49-F238E27FC236}">
                <a16:creationId xmlns:a16="http://schemas.microsoft.com/office/drawing/2014/main" id="{E079CF58-5EEE-46A7-9FB8-506EC45B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64" y="3712030"/>
            <a:ext cx="6233536" cy="30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82EB9F-86E1-4BB6-8E3B-005BDFB63D8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6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</a:t>
            </a:r>
          </a:p>
        </p:txBody>
      </p:sp>
      <p:grpSp>
        <p:nvGrpSpPr>
          <p:cNvPr id="36" name="Group 7">
            <a:extLst>
              <a:ext uri="{FF2B5EF4-FFF2-40B4-BE49-F238E27FC236}">
                <a16:creationId xmlns:a16="http://schemas.microsoft.com/office/drawing/2014/main" id="{FB89DC5A-E506-485E-8A8D-76127099AB7B}"/>
              </a:ext>
            </a:extLst>
          </p:cNvPr>
          <p:cNvGrpSpPr>
            <a:grpSpLocks/>
          </p:cNvGrpSpPr>
          <p:nvPr/>
        </p:nvGrpSpPr>
        <p:grpSpPr bwMode="auto">
          <a:xfrm>
            <a:off x="7047399" y="5124184"/>
            <a:ext cx="1854200" cy="255588"/>
            <a:chOff x="4432" y="3264"/>
            <a:chExt cx="1168" cy="161"/>
          </a:xfrm>
        </p:grpSpPr>
        <p:sp>
          <p:nvSpPr>
            <p:cNvPr id="37" name="Text Box 8">
              <a:extLst>
                <a:ext uri="{FF2B5EF4-FFF2-40B4-BE49-F238E27FC236}">
                  <a16:creationId xmlns:a16="http://schemas.microsoft.com/office/drawing/2014/main" id="{1031B2C0-0FFD-4F5E-8746-3056F6A84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2011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08C6AECD-5341-4B8B-AD81-19D976913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0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sp>
        <p:nvSpPr>
          <p:cNvPr id="39" name="Line 12">
            <a:extLst>
              <a:ext uri="{FF2B5EF4-FFF2-40B4-BE49-F238E27FC236}">
                <a16:creationId xmlns:a16="http://schemas.microsoft.com/office/drawing/2014/main" id="{409F23F0-E53A-4312-B1F5-5958D1CF4B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2105" y="5125806"/>
            <a:ext cx="1270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0" name="Line 15">
            <a:extLst>
              <a:ext uri="{FF2B5EF4-FFF2-40B4-BE49-F238E27FC236}">
                <a16:creationId xmlns:a16="http://schemas.microsoft.com/office/drawing/2014/main" id="{B3A63A25-7878-4259-B5F3-7992C11B0A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8005" y="5125806"/>
            <a:ext cx="1270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grpSp>
        <p:nvGrpSpPr>
          <p:cNvPr id="41" name="Group 16">
            <a:extLst>
              <a:ext uri="{FF2B5EF4-FFF2-40B4-BE49-F238E27FC236}">
                <a16:creationId xmlns:a16="http://schemas.microsoft.com/office/drawing/2014/main" id="{CBD989BB-BBA5-4D67-9E49-2F0B11BFE5F8}"/>
              </a:ext>
            </a:extLst>
          </p:cNvPr>
          <p:cNvGrpSpPr>
            <a:grpSpLocks/>
          </p:cNvGrpSpPr>
          <p:nvPr/>
        </p:nvGrpSpPr>
        <p:grpSpPr bwMode="auto">
          <a:xfrm>
            <a:off x="4310555" y="5124184"/>
            <a:ext cx="1365250" cy="255588"/>
            <a:chOff x="2708" y="3264"/>
            <a:chExt cx="860" cy="161"/>
          </a:xfrm>
        </p:grpSpPr>
        <p:sp>
          <p:nvSpPr>
            <p:cNvPr id="42" name="Text Box 17">
              <a:extLst>
                <a:ext uri="{FF2B5EF4-FFF2-40B4-BE49-F238E27FC236}">
                  <a16:creationId xmlns:a16="http://schemas.microsoft.com/office/drawing/2014/main" id="{74907D2E-A6C3-4503-97D6-B59A0FCA4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8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2004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DE64AEDC-2705-4CED-B870-31698745A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8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44" name="Group 22">
            <a:extLst>
              <a:ext uri="{FF2B5EF4-FFF2-40B4-BE49-F238E27FC236}">
                <a16:creationId xmlns:a16="http://schemas.microsoft.com/office/drawing/2014/main" id="{7B5A4A59-40A5-4AB8-9CCA-5F3EB2BA0124}"/>
              </a:ext>
            </a:extLst>
          </p:cNvPr>
          <p:cNvGrpSpPr>
            <a:grpSpLocks/>
          </p:cNvGrpSpPr>
          <p:nvPr/>
        </p:nvGrpSpPr>
        <p:grpSpPr bwMode="auto">
          <a:xfrm>
            <a:off x="2717648" y="5124184"/>
            <a:ext cx="1270000" cy="263526"/>
            <a:chOff x="1536" y="3264"/>
            <a:chExt cx="800" cy="166"/>
          </a:xfrm>
        </p:grpSpPr>
        <p:sp>
          <p:nvSpPr>
            <p:cNvPr id="45" name="Text Box 23">
              <a:extLst>
                <a:ext uri="{FF2B5EF4-FFF2-40B4-BE49-F238E27FC236}">
                  <a16:creationId xmlns:a16="http://schemas.microsoft.com/office/drawing/2014/main" id="{FDF9FC23-DF6F-4238-9EAA-9DF4AB22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" y="3275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1997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46" name="Line 24">
              <a:extLst>
                <a:ext uri="{FF2B5EF4-FFF2-40B4-BE49-F238E27FC236}">
                  <a16:creationId xmlns:a16="http://schemas.microsoft.com/office/drawing/2014/main" id="{43BD47B0-DED2-4BBC-9DB1-7C719CCD5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47" name="Group 25">
            <a:extLst>
              <a:ext uri="{FF2B5EF4-FFF2-40B4-BE49-F238E27FC236}">
                <a16:creationId xmlns:a16="http://schemas.microsoft.com/office/drawing/2014/main" id="{20B8297F-C741-4A9F-8F15-AE5791DDF029}"/>
              </a:ext>
            </a:extLst>
          </p:cNvPr>
          <p:cNvGrpSpPr>
            <a:grpSpLocks/>
          </p:cNvGrpSpPr>
          <p:nvPr/>
        </p:nvGrpSpPr>
        <p:grpSpPr bwMode="auto">
          <a:xfrm>
            <a:off x="1253030" y="5124184"/>
            <a:ext cx="1463675" cy="255588"/>
            <a:chOff x="782" y="3264"/>
            <a:chExt cx="922" cy="161"/>
          </a:xfrm>
        </p:grpSpPr>
        <p:sp>
          <p:nvSpPr>
            <p:cNvPr id="48" name="Text Box 26">
              <a:extLst>
                <a:ext uri="{FF2B5EF4-FFF2-40B4-BE49-F238E27FC236}">
                  <a16:creationId xmlns:a16="http://schemas.microsoft.com/office/drawing/2014/main" id="{85BD6B6E-AAC6-4BE4-AD0A-00F9BD17E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1989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49" name="Line 27">
              <a:extLst>
                <a:ext uri="{FF2B5EF4-FFF2-40B4-BE49-F238E27FC236}">
                  <a16:creationId xmlns:a16="http://schemas.microsoft.com/office/drawing/2014/main" id="{DF82BD74-A6DC-4DAE-9882-C21964C74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grpSp>
        <p:nvGrpSpPr>
          <p:cNvPr id="50" name="Group 28">
            <a:extLst>
              <a:ext uri="{FF2B5EF4-FFF2-40B4-BE49-F238E27FC236}">
                <a16:creationId xmlns:a16="http://schemas.microsoft.com/office/drawing/2014/main" id="{0EC9172E-E4C8-4720-8C96-2085DD7A2B8D}"/>
              </a:ext>
            </a:extLst>
          </p:cNvPr>
          <p:cNvGrpSpPr>
            <a:grpSpLocks/>
          </p:cNvGrpSpPr>
          <p:nvPr/>
        </p:nvGrpSpPr>
        <p:grpSpPr bwMode="auto">
          <a:xfrm>
            <a:off x="233855" y="5124184"/>
            <a:ext cx="1441450" cy="255588"/>
            <a:chOff x="140" y="3264"/>
            <a:chExt cx="908" cy="161"/>
          </a:xfrm>
        </p:grpSpPr>
        <p:sp>
          <p:nvSpPr>
            <p:cNvPr id="51" name="Text Box 29">
              <a:extLst>
                <a:ext uri="{FF2B5EF4-FFF2-40B4-BE49-F238E27FC236}">
                  <a16:creationId xmlns:a16="http://schemas.microsoft.com/office/drawing/2014/main" id="{0E11F400-6C70-46C3-96A2-B0CD71CEE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" y="3270"/>
              <a:ext cx="32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da-DK" altLang="pt-BR" sz="1000" dirty="0">
                  <a:ea typeface="SimHei" pitchFamily="2" charset="-122"/>
                </a:rPr>
                <a:t>1977</a:t>
              </a:r>
              <a:endParaRPr lang="en-GB" altLang="pt-BR" sz="1000" dirty="0">
                <a:ea typeface="SimHei" pitchFamily="2" charset="-122"/>
              </a:endParaRPr>
            </a:p>
          </p:txBody>
        </p:sp>
        <p:sp>
          <p:nvSpPr>
            <p:cNvPr id="52" name="Line 30">
              <a:extLst>
                <a:ext uri="{FF2B5EF4-FFF2-40B4-BE49-F238E27FC236}">
                  <a16:creationId xmlns:a16="http://schemas.microsoft.com/office/drawing/2014/main" id="{B2D9B2A0-F56D-4EA9-B367-F0D037BBF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" y="3264"/>
              <a:ext cx="80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7A88AA0-14BF-4989-84B4-0155829726FA}"/>
              </a:ext>
            </a:extLst>
          </p:cNvPr>
          <p:cNvSpPr txBox="1"/>
          <p:nvPr/>
        </p:nvSpPr>
        <p:spPr>
          <a:xfrm>
            <a:off x="234583" y="4360587"/>
            <a:ext cx="8338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dirty="0">
                <a:latin typeface="+mj-lt"/>
              </a:rPr>
              <a:t>RAMO DE </a:t>
            </a:r>
          </a:p>
          <a:p>
            <a:r>
              <a:rPr lang="pt-BR" sz="1100" b="1" dirty="0">
                <a:latin typeface="+mj-lt"/>
              </a:rPr>
              <a:t>SERVIÇOS</a:t>
            </a:r>
          </a:p>
          <a:p>
            <a:r>
              <a:rPr lang="pt-BR" sz="1100" b="1" dirty="0">
                <a:latin typeface="+mj-lt"/>
              </a:rPr>
              <a:t>INDUSTRIA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06501CE-1E5B-442A-B97E-1BD2ED169EAE}"/>
              </a:ext>
            </a:extLst>
          </p:cNvPr>
          <p:cNvSpPr txBox="1"/>
          <p:nvPr/>
        </p:nvSpPr>
        <p:spPr>
          <a:xfrm>
            <a:off x="1133968" y="5552730"/>
            <a:ext cx="8130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dirty="0">
                <a:latin typeface="+mj-lt"/>
              </a:rPr>
              <a:t>SURGE</a:t>
            </a:r>
          </a:p>
          <a:p>
            <a:r>
              <a:rPr lang="pt-BR" sz="1100" b="1" dirty="0">
                <a:latin typeface="+mj-lt"/>
              </a:rPr>
              <a:t>A LAMON</a:t>
            </a:r>
          </a:p>
          <a:p>
            <a:r>
              <a:rPr lang="pt-BR" sz="1100" b="1" dirty="0">
                <a:latin typeface="+mj-lt"/>
              </a:rPr>
              <a:t>PRODUTOS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E5EBA28A-7BF7-4E7A-A64F-95E2BFF6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53" y="4424431"/>
            <a:ext cx="846301" cy="413578"/>
          </a:xfrm>
          <a:prstGeom prst="rect">
            <a:avLst/>
          </a:prstGeom>
        </p:spPr>
      </p:pic>
      <p:pic>
        <p:nvPicPr>
          <p:cNvPr id="58" name="Picture 2" descr="05A Isoil log complete GB RGB">
            <a:extLst>
              <a:ext uri="{FF2B5EF4-FFF2-40B4-BE49-F238E27FC236}">
                <a16:creationId xmlns:a16="http://schemas.microsoft.com/office/drawing/2014/main" id="{143B53AA-B9E8-4389-A223-232401C8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13" y="4430151"/>
            <a:ext cx="814786" cy="3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BBDE0093-E055-4725-8FCF-E49D94F3F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995" y="4589617"/>
            <a:ext cx="999090" cy="142103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8ECC90A6-1037-4100-A48D-4FF1AAB2D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67" y="5540822"/>
            <a:ext cx="945128" cy="488859"/>
          </a:xfrm>
          <a:prstGeom prst="rect">
            <a:avLst/>
          </a:pr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78E1DBBC-AD70-4543-9E60-BC9B7B2A5645}"/>
              </a:ext>
            </a:extLst>
          </p:cNvPr>
          <p:cNvSpPr txBox="1"/>
          <p:nvPr/>
        </p:nvSpPr>
        <p:spPr>
          <a:xfrm>
            <a:off x="3720153" y="1662608"/>
            <a:ext cx="433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LINE LAMON &amp; ISOIL LAMON</a:t>
            </a: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0C5232C8-C0E2-4EE2-B8A1-A8AFEFB2E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0" y="1378889"/>
            <a:ext cx="2411026" cy="1734204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3D0EE1A6-950A-4C8A-8ED5-DD69DEDF25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43" y="4458130"/>
            <a:ext cx="833930" cy="29006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9874C7C-2770-4738-A483-70A3C2B678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647" y="4036297"/>
            <a:ext cx="379903" cy="400110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4481B27A-DA5A-4449-AD35-F2400A53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308" y="4036297"/>
            <a:ext cx="945128" cy="4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 descr="Uma imagem contendo Polígono&#10;&#10;Descrição gerada automaticamente">
            <a:extLst>
              <a:ext uri="{FF2B5EF4-FFF2-40B4-BE49-F238E27FC236}">
                <a16:creationId xmlns:a16="http://schemas.microsoft.com/office/drawing/2014/main" id="{F67AF21E-03CC-4EF2-8182-A301176AB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4" y="4388745"/>
            <a:ext cx="797797" cy="426966"/>
          </a:xfrm>
          <a:prstGeom prst="rect">
            <a:avLst/>
          </a:prstGeom>
        </p:spPr>
      </p:pic>
      <p:pic>
        <p:nvPicPr>
          <p:cNvPr id="35" name="Picture 2" descr="DATALOGGER DE PRESSÃO">
            <a:extLst>
              <a:ext uri="{FF2B5EF4-FFF2-40B4-BE49-F238E27FC236}">
                <a16:creationId xmlns:a16="http://schemas.microsoft.com/office/drawing/2014/main" id="{6B05A1AF-241B-44F2-8C66-B544A54E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573" y="4284970"/>
            <a:ext cx="856618" cy="642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MALETA DE PITOMETRIA">
            <a:extLst>
              <a:ext uri="{FF2B5EF4-FFF2-40B4-BE49-F238E27FC236}">
                <a16:creationId xmlns:a16="http://schemas.microsoft.com/office/drawing/2014/main" id="{57F0BE68-22D0-41CF-8DBB-D55EBC3D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525" y="4321804"/>
            <a:ext cx="856618" cy="6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03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- </a:t>
            </a:r>
            <a:r>
              <a:rPr lang="pt-BR" sz="1800" b="1" dirty="0" err="1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caema</a:t>
            </a: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084F5A-1132-478F-BECE-6CEF16718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2806"/>
            <a:ext cx="4805368" cy="36040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90679B-BA1D-450A-BFC8-67BF02BE9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98" y="3730893"/>
            <a:ext cx="5559302" cy="31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- </a:t>
            </a:r>
            <a:r>
              <a:rPr lang="pt-BR" sz="1800" b="1" dirty="0" err="1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caema</a:t>
            </a: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DE8352-11B5-4170-868C-CC080CB33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1129500"/>
            <a:ext cx="7218947" cy="54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6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- </a:t>
            </a:r>
            <a:r>
              <a:rPr lang="pt-BR" sz="1800" b="1" dirty="0" err="1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caema</a:t>
            </a: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8C0A229-1365-4520-8011-0045C3F1B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579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5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- </a:t>
            </a:r>
            <a:r>
              <a:rPr lang="pt-BR" sz="1800" b="1" dirty="0" err="1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caema</a:t>
            </a: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51B046-4925-4E81-84BC-26B86F8E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45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10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ELETROMAGNÉTICO DE VAZÃO TIPO INSERÇÃO - </a:t>
            </a:r>
            <a:r>
              <a:rPr lang="pt-BR" sz="1800" b="1" dirty="0" err="1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caema</a:t>
            </a:r>
            <a:endParaRPr lang="pt-BR" sz="1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774111-5C03-47F8-9D41-B66C7A891364}"/>
              </a:ext>
            </a:extLst>
          </p:cNvPr>
          <p:cNvSpPr txBox="1"/>
          <p:nvPr/>
        </p:nvSpPr>
        <p:spPr>
          <a:xfrm>
            <a:off x="308463" y="1226108"/>
            <a:ext cx="86911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CURIOSIDADES SOBRE O PROJETO</a:t>
            </a:r>
          </a:p>
          <a:p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Em apenas 4 dias, foram instalados 22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macromedidores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em redes variando de 400mm à 1.200mm;</a:t>
            </a:r>
          </a:p>
          <a:p>
            <a:pPr lvl="1"/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O custo total do projeto, incluindo todos os medidores e o acesso ao sistema ISODAM foi 1/3 do valor ofertado pela concorrência, que havia proposto o uso de medidores eletromagnéticos carreteis utilizando-se de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dataloggers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com modem GPRS externos para transmissão de dados de Pulso provindo do medidor. </a:t>
            </a:r>
            <a:r>
              <a:rPr lang="pt-BR" b="1" u="sng" dirty="0">
                <a:latin typeface="Verdana" panose="020B0604030504040204" pitchFamily="34" charset="0"/>
                <a:ea typeface="Verdana" panose="020B0604030504040204" pitchFamily="34" charset="0"/>
              </a:rPr>
              <a:t>Isso sem contar o custo da obra para instalar estes medidores...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A Confiabilidade do sistema de medição é verificada pela equipe de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pitometria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através do uso de tubo de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pitot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conjugado a maleta de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pitometria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A CAEMA possui equipe própria de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pitometria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o que traz ainda mais credibilidade nas medições comparativas realizadas pela empresa.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16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Gill Sans MT Condensed" panose="020B0506020104020203" pitchFamily="34" charset="0"/>
              </a:rPr>
              <a:t>MEDIDOR ULTRASSÔNICO DE VAZÃO TIPO CARRETEL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3B6170-8DA4-4108-944F-7D617DB82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066800"/>
            <a:ext cx="55149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0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ULTRASSONICO DE VAZÃO TIPO CARRETEL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4B26BB-5BA1-4F35-8F00-DD5391F4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8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ULTRASSONICO DE VAZÃO TIPO CARRETEL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793E50-3182-4A5E-A074-131CF43C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2028825"/>
            <a:ext cx="9039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7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Gill Sans MT Condensed" panose="020B0506020104020203" pitchFamily="34" charset="0"/>
              </a:rPr>
              <a:t>MEDIDOR ULTRASSÔNICO DE VAZÃO TIPO CLAMP-ON TEMPO DE TRÂNSITO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E97F1B0-D060-41BF-90E8-F5768CE987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2953" r="249" b="13542"/>
          <a:stretch/>
        </p:blipFill>
        <p:spPr>
          <a:xfrm>
            <a:off x="2368" y="880844"/>
            <a:ext cx="9141632" cy="44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8874D91C-ACA4-442D-BCEA-EE6C267770DC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ULTRASSÔNICOS DE VAZÃO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AFD6B85-9ED7-440A-8B04-0065DB0A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70" y="1008684"/>
            <a:ext cx="2915478" cy="578354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DB38543-DEE2-4E1A-A615-4CC6A1856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2953" r="249" b="13542"/>
          <a:stretch/>
        </p:blipFill>
        <p:spPr>
          <a:xfrm>
            <a:off x="118422" y="2676938"/>
            <a:ext cx="5964325" cy="2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6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82EB9F-86E1-4BB6-8E3B-005BDFB63D8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6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</a:t>
            </a:r>
          </a:p>
        </p:txBody>
      </p:sp>
      <p:sp>
        <p:nvSpPr>
          <p:cNvPr id="32" name="Line 7">
            <a:extLst>
              <a:ext uri="{FF2B5EF4-FFF2-40B4-BE49-F238E27FC236}">
                <a16:creationId xmlns:a16="http://schemas.microsoft.com/office/drawing/2014/main" id="{9B4FFD9D-151F-41ED-9FDE-1A69C7D1A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1922" y="2067822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88D294CD-CFEE-41A1-A288-3AF35A113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1922" y="2751380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7FF08F1E-220C-46B7-A172-5325EFACB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1922" y="3484290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F853BBD9-546F-4723-9E15-77EBC0469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1922" y="4341145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29BB9090-F1DC-4810-B8A5-2006A7BD9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289" y="5374247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66" name="Line 38">
            <a:extLst>
              <a:ext uri="{FF2B5EF4-FFF2-40B4-BE49-F238E27FC236}">
                <a16:creationId xmlns:a16="http://schemas.microsoft.com/office/drawing/2014/main" id="{40D4D78A-94ED-4FB9-AED4-35802A071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1922" y="1311709"/>
            <a:ext cx="7266895" cy="0"/>
          </a:xfrm>
          <a:prstGeom prst="line">
            <a:avLst/>
          </a:prstGeom>
          <a:noFill/>
          <a:ln w="12700" cap="rnd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A7D544E8-250C-47E8-AD7D-996CD0B23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22" y="2136411"/>
            <a:ext cx="1295094" cy="522012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8CB05EBE-9586-43DC-8BA3-19E19EC2E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906" y="1451227"/>
            <a:ext cx="1290298" cy="399278"/>
          </a:xfrm>
          <a:prstGeom prst="rect">
            <a:avLst/>
          </a:prstGeom>
        </p:spPr>
      </p:pic>
      <p:pic>
        <p:nvPicPr>
          <p:cNvPr id="69" name="Picture 2" descr="05A Isoil log complete GB RGB">
            <a:extLst>
              <a:ext uri="{FF2B5EF4-FFF2-40B4-BE49-F238E27FC236}">
                <a16:creationId xmlns:a16="http://schemas.microsoft.com/office/drawing/2014/main" id="{BC18D517-BDF3-4CEF-B18D-1FD391B5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6" y="3688084"/>
            <a:ext cx="973896" cy="4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4" descr="XLT30B">
            <a:extLst>
              <a:ext uri="{FF2B5EF4-FFF2-40B4-BE49-F238E27FC236}">
                <a16:creationId xmlns:a16="http://schemas.microsoft.com/office/drawing/2014/main" id="{D71B3BC4-F496-41F6-9910-E5E2920F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9575" y="2177171"/>
            <a:ext cx="648929" cy="44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" name="Imagem 72" descr="TW-82.JPG">
            <a:extLst>
              <a:ext uri="{FF2B5EF4-FFF2-40B4-BE49-F238E27FC236}">
                <a16:creationId xmlns:a16="http://schemas.microsoft.com/office/drawing/2014/main" id="{04B6F6E6-9852-42AA-91BF-A6FE969206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2272" y="2174335"/>
            <a:ext cx="788181" cy="45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1" descr="M97">
            <a:extLst>
              <a:ext uri="{FF2B5EF4-FFF2-40B4-BE49-F238E27FC236}">
                <a16:creationId xmlns:a16="http://schemas.microsoft.com/office/drawing/2014/main" id="{22485193-54E0-49C7-BA57-216200F5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3383" y="2138043"/>
            <a:ext cx="966013" cy="54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" name="Picture 4" descr="ML250">
            <a:extLst>
              <a:ext uri="{FF2B5EF4-FFF2-40B4-BE49-F238E27FC236}">
                <a16:creationId xmlns:a16="http://schemas.microsoft.com/office/drawing/2014/main" id="{B6B9EEA2-7857-43CC-9E84-72F9113E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10832" y="3575106"/>
            <a:ext cx="392276" cy="70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05" descr="MS3800 (con maniglie)">
            <a:extLst>
              <a:ext uri="{FF2B5EF4-FFF2-40B4-BE49-F238E27FC236}">
                <a16:creationId xmlns:a16="http://schemas.microsoft.com/office/drawing/2014/main" id="{BB39248D-13F7-45CE-87D3-8F6F2BC38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6811" y="3621930"/>
            <a:ext cx="372905" cy="558712"/>
          </a:xfrm>
          <a:prstGeom prst="rect">
            <a:avLst/>
          </a:prstGeom>
          <a:noFill/>
        </p:spPr>
      </p:pic>
      <p:pic>
        <p:nvPicPr>
          <p:cNvPr id="77" name="Picture 2" descr="http://www.isoil-lamon.com.br/database_p/prodotti/IFX_C.jpg">
            <a:extLst>
              <a:ext uri="{FF2B5EF4-FFF2-40B4-BE49-F238E27FC236}">
                <a16:creationId xmlns:a16="http://schemas.microsoft.com/office/drawing/2014/main" id="{33FA2D16-5C59-41AE-B496-01019FA0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06375" y="3607850"/>
            <a:ext cx="844489" cy="616844"/>
          </a:xfrm>
          <a:prstGeom prst="rect">
            <a:avLst/>
          </a:prstGeom>
          <a:noFill/>
        </p:spPr>
      </p:pic>
      <p:pic>
        <p:nvPicPr>
          <p:cNvPr id="78" name="Picture 4" descr="http://www.isomag.eu/database/IFX-F100_tubo.jpg">
            <a:extLst>
              <a:ext uri="{FF2B5EF4-FFF2-40B4-BE49-F238E27FC236}">
                <a16:creationId xmlns:a16="http://schemas.microsoft.com/office/drawing/2014/main" id="{A5949DFE-31E1-4426-B023-60135B2D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31873" y="3621049"/>
            <a:ext cx="403873" cy="580277"/>
          </a:xfrm>
          <a:prstGeom prst="rect">
            <a:avLst/>
          </a:prstGeom>
          <a:noFill/>
        </p:spPr>
      </p:pic>
      <p:pic>
        <p:nvPicPr>
          <p:cNvPr id="79" name="Picture 6" descr="http://www.isoil.it/database/prodotti/ML311.JPG">
            <a:extLst>
              <a:ext uri="{FF2B5EF4-FFF2-40B4-BE49-F238E27FC236}">
                <a16:creationId xmlns:a16="http://schemas.microsoft.com/office/drawing/2014/main" id="{CE438BD5-EB07-4DC6-8805-70B9D222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84" y="3598953"/>
            <a:ext cx="588595" cy="5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>
            <a:extLst>
              <a:ext uri="{FF2B5EF4-FFF2-40B4-BE49-F238E27FC236}">
                <a16:creationId xmlns:a16="http://schemas.microsoft.com/office/drawing/2014/main" id="{C5471799-45A5-48CD-BB3E-498B2FC9C3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11" y="2825752"/>
            <a:ext cx="911952" cy="591712"/>
          </a:xfrm>
          <a:prstGeom prst="rect">
            <a:avLst/>
          </a:prstGeom>
        </p:spPr>
      </p:pic>
      <p:pic>
        <p:nvPicPr>
          <p:cNvPr id="82" name="Picture 11" descr="Primayer Eureka3 (B) new screen.tif">
            <a:extLst>
              <a:ext uri="{FF2B5EF4-FFF2-40B4-BE49-F238E27FC236}">
                <a16:creationId xmlns:a16="http://schemas.microsoft.com/office/drawing/2014/main" id="{6E08036A-C8B1-45D6-9F95-BE3222E78C2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07111" y="2776505"/>
            <a:ext cx="1082938" cy="7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5">
            <a:extLst>
              <a:ext uri="{FF2B5EF4-FFF2-40B4-BE49-F238E27FC236}">
                <a16:creationId xmlns:a16="http://schemas.microsoft.com/office/drawing/2014/main" id="{42A6CE86-343B-4A9C-9200-76C0D2918B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23" y="2868615"/>
            <a:ext cx="212778" cy="504107"/>
          </a:xfrm>
          <a:prstGeom prst="rect">
            <a:avLst/>
          </a:prstGeom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0E14D707-F281-4E7A-91A8-40A6F6F6AE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18" y="2911507"/>
            <a:ext cx="402737" cy="470939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D0233698-6A04-468A-AC3B-C2504522A2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289" y="4719729"/>
            <a:ext cx="1447350" cy="205860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9EA13A38-840A-4F84-9A1A-0021D58F8D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94" y="4649182"/>
            <a:ext cx="316045" cy="460724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0A2C6AA1-55E0-4C45-8EC6-358135DB847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42" y="4565093"/>
            <a:ext cx="905168" cy="590622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41459856-EC0E-48BA-800A-F52B84C342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26" y="5689861"/>
            <a:ext cx="1352720" cy="470512"/>
          </a:xfrm>
          <a:prstGeom prst="rect">
            <a:avLst/>
          </a:prstGeom>
        </p:spPr>
      </p:pic>
      <p:pic>
        <p:nvPicPr>
          <p:cNvPr id="94" name="Imagem 93">
            <a:extLst>
              <a:ext uri="{FF2B5EF4-FFF2-40B4-BE49-F238E27FC236}">
                <a16:creationId xmlns:a16="http://schemas.microsoft.com/office/drawing/2014/main" id="{C7D5EE53-F5A3-4306-8B70-60860BB892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5628" y="5546291"/>
            <a:ext cx="1719108" cy="969445"/>
          </a:xfrm>
          <a:prstGeom prst="rect">
            <a:avLst/>
          </a:prstGeom>
        </p:spPr>
      </p:pic>
      <p:pic>
        <p:nvPicPr>
          <p:cNvPr id="25602" name="Picture 2" descr="DATALOGGER DE PRESSÃO">
            <a:extLst>
              <a:ext uri="{FF2B5EF4-FFF2-40B4-BE49-F238E27FC236}">
                <a16:creationId xmlns:a16="http://schemas.microsoft.com/office/drawing/2014/main" id="{F5D09027-F5E5-4A51-9331-651940EB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479" y="1365598"/>
            <a:ext cx="856618" cy="642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MALETA DE PITOMETRIA">
            <a:extLst>
              <a:ext uri="{FF2B5EF4-FFF2-40B4-BE49-F238E27FC236}">
                <a16:creationId xmlns:a16="http://schemas.microsoft.com/office/drawing/2014/main" id="{81CDC9D1-0D45-423B-8E84-DF6A06F9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431" y="1402432"/>
            <a:ext cx="856618" cy="6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ORRELACIONADOR DE RUÍDOS">
            <a:extLst>
              <a:ext uri="{FF2B5EF4-FFF2-40B4-BE49-F238E27FC236}">
                <a16:creationId xmlns:a16="http://schemas.microsoft.com/office/drawing/2014/main" id="{CF0997D2-4276-44C6-B5AA-3C9424DB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628" y="2815453"/>
            <a:ext cx="952490" cy="6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Polígono&#10;&#10;Descrição gerada automaticamente">
            <a:extLst>
              <a:ext uri="{FF2B5EF4-FFF2-40B4-BE49-F238E27FC236}">
                <a16:creationId xmlns:a16="http://schemas.microsoft.com/office/drawing/2014/main" id="{4EA9E60D-078B-44F6-8AEE-8FE8BC52D79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26" y="2805942"/>
            <a:ext cx="1093674" cy="585314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07041472-3ACA-4574-9168-51B6ACD5CA45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640" y="4565780"/>
            <a:ext cx="591356" cy="622810"/>
          </a:xfrm>
          <a:prstGeom prst="rect">
            <a:avLst/>
          </a:prstGeom>
        </p:spPr>
      </p:pic>
      <p:pic>
        <p:nvPicPr>
          <p:cNvPr id="25608" name="Picture 8" descr="MEDIDOR ULTRASSÔNICO DE VAZÃO CLAMP ON">
            <a:extLst>
              <a:ext uri="{FF2B5EF4-FFF2-40B4-BE49-F238E27FC236}">
                <a16:creationId xmlns:a16="http://schemas.microsoft.com/office/drawing/2014/main" id="{1DC79784-1638-4AE2-A86E-573A431F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2581" y="4387640"/>
            <a:ext cx="876135" cy="8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MEDIDOR ULTRASSÔNICO CLAMP ON-">
            <a:extLst>
              <a:ext uri="{FF2B5EF4-FFF2-40B4-BE49-F238E27FC236}">
                <a16:creationId xmlns:a16="http://schemas.microsoft.com/office/drawing/2014/main" id="{62F32BFD-EA75-4265-A021-477966D3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77" y="4380489"/>
            <a:ext cx="1198845" cy="7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>
            <a:extLst>
              <a:ext uri="{FF2B5EF4-FFF2-40B4-BE49-F238E27FC236}">
                <a16:creationId xmlns:a16="http://schemas.microsoft.com/office/drawing/2014/main" id="{08726E6B-7B68-415C-92FE-387E7F61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118" y="5444060"/>
            <a:ext cx="1355031" cy="10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>
            <a:extLst>
              <a:ext uri="{FF2B5EF4-FFF2-40B4-BE49-F238E27FC236}">
                <a16:creationId xmlns:a16="http://schemas.microsoft.com/office/drawing/2014/main" id="{B3B4D8EF-C5FB-4E2C-A787-3E57F337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1118" y="5637248"/>
            <a:ext cx="1755441" cy="79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48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>
            <a:extLst>
              <a:ext uri="{FF2B5EF4-FFF2-40B4-BE49-F238E27FC236}">
                <a16:creationId xmlns:a16="http://schemas.microsoft.com/office/drawing/2014/main" id="{B99755F4-A4CE-4BB9-9DB8-B909237D136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1008684"/>
            <a:ext cx="8040067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 ULTRASSÔNICO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AFD6B85-9ED7-440A-8B04-0065DB0A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70" y="1008684"/>
            <a:ext cx="2915478" cy="5783547"/>
          </a:xfrm>
          <a:prstGeom prst="rect">
            <a:avLst/>
          </a:prstGeom>
        </p:spPr>
      </p:pic>
      <p:sp>
        <p:nvSpPr>
          <p:cNvPr id="6" name="Rectangle 28">
            <a:extLst>
              <a:ext uri="{FF2B5EF4-FFF2-40B4-BE49-F238E27FC236}">
                <a16:creationId xmlns:a16="http://schemas.microsoft.com/office/drawing/2014/main" id="{F09897F0-9EE4-461F-A6B4-9F81941E6345}"/>
              </a:ext>
            </a:extLst>
          </p:cNvPr>
          <p:cNvSpPr/>
          <p:nvPr/>
        </p:nvSpPr>
        <p:spPr>
          <a:xfrm>
            <a:off x="2051980" y="6153501"/>
            <a:ext cx="3291840" cy="371134"/>
          </a:xfrm>
          <a:prstGeom prst="rect">
            <a:avLst/>
          </a:prstGeom>
          <a:solidFill>
            <a:srgbClr val="0745AB">
              <a:alpha val="10000"/>
            </a:srgbClr>
          </a:solidFill>
          <a:ln>
            <a:solidFill>
              <a:srgbClr val="1E41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701D223F-6075-4A11-A287-109F6D14C261}"/>
              </a:ext>
            </a:extLst>
          </p:cNvPr>
          <p:cNvSpPr/>
          <p:nvPr/>
        </p:nvSpPr>
        <p:spPr>
          <a:xfrm>
            <a:off x="2051980" y="5127466"/>
            <a:ext cx="3291840" cy="371134"/>
          </a:xfrm>
          <a:prstGeom prst="rect">
            <a:avLst/>
          </a:prstGeom>
          <a:solidFill>
            <a:srgbClr val="0745AB">
              <a:alpha val="10000"/>
            </a:srgbClr>
          </a:solidFill>
          <a:ln>
            <a:solidFill>
              <a:srgbClr val="1E41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E5FB3743-5AC1-4C64-9159-4A94ED487BF4}"/>
              </a:ext>
            </a:extLst>
          </p:cNvPr>
          <p:cNvSpPr/>
          <p:nvPr/>
        </p:nvSpPr>
        <p:spPr>
          <a:xfrm>
            <a:off x="2051980" y="4072510"/>
            <a:ext cx="3291840" cy="371134"/>
          </a:xfrm>
          <a:prstGeom prst="rect">
            <a:avLst/>
          </a:prstGeom>
          <a:solidFill>
            <a:srgbClr val="0745AB">
              <a:alpha val="10000"/>
            </a:srgbClr>
          </a:solidFill>
          <a:ln>
            <a:solidFill>
              <a:srgbClr val="1E41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295C1EE-65B4-437C-BB66-D1C54153660F}"/>
              </a:ext>
            </a:extLst>
          </p:cNvPr>
          <p:cNvSpPr/>
          <p:nvPr/>
        </p:nvSpPr>
        <p:spPr>
          <a:xfrm>
            <a:off x="2051980" y="2996998"/>
            <a:ext cx="3291840" cy="371134"/>
          </a:xfrm>
          <a:prstGeom prst="rect">
            <a:avLst/>
          </a:prstGeom>
          <a:solidFill>
            <a:srgbClr val="0745AB">
              <a:alpha val="10000"/>
            </a:srgbClr>
          </a:solidFill>
          <a:ln>
            <a:solidFill>
              <a:srgbClr val="1E41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3EBDA94-5F52-456F-A1D3-F32014FB9887}"/>
              </a:ext>
            </a:extLst>
          </p:cNvPr>
          <p:cNvSpPr/>
          <p:nvPr/>
        </p:nvSpPr>
        <p:spPr>
          <a:xfrm>
            <a:off x="525077" y="2300698"/>
            <a:ext cx="1526904" cy="4302336"/>
          </a:xfrm>
          <a:prstGeom prst="rect">
            <a:avLst/>
          </a:prstGeom>
          <a:solidFill>
            <a:srgbClr val="0745A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5EA3681-1623-4CA1-9F4B-A854F1579465}"/>
              </a:ext>
            </a:extLst>
          </p:cNvPr>
          <p:cNvSpPr>
            <a:spLocks noGrp="1"/>
          </p:cNvSpPr>
          <p:nvPr/>
        </p:nvSpPr>
        <p:spPr>
          <a:xfrm>
            <a:off x="525078" y="1739213"/>
            <a:ext cx="5226863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None/>
              <a:defRPr sz="26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5CB9"/>
                </a:solidFill>
              </a:rPr>
              <a:t>Instalação</a:t>
            </a:r>
            <a:r>
              <a:rPr lang="en-US" sz="2400" dirty="0">
                <a:solidFill>
                  <a:srgbClr val="005CB9"/>
                </a:solidFill>
              </a:rPr>
              <a:t> </a:t>
            </a:r>
            <a:r>
              <a:rPr lang="en-US" sz="2400" dirty="0" err="1">
                <a:solidFill>
                  <a:srgbClr val="005CB9"/>
                </a:solidFill>
              </a:rPr>
              <a:t>em</a:t>
            </a:r>
            <a:r>
              <a:rPr lang="en-US" sz="2400" dirty="0">
                <a:solidFill>
                  <a:srgbClr val="005CB9"/>
                </a:solidFill>
              </a:rPr>
              <a:t> </a:t>
            </a:r>
            <a:r>
              <a:rPr lang="en-US" sz="2400" dirty="0" err="1">
                <a:solidFill>
                  <a:srgbClr val="005CB9"/>
                </a:solidFill>
              </a:rPr>
              <a:t>minutos</a:t>
            </a:r>
            <a:r>
              <a:rPr lang="en-US" sz="2400" dirty="0">
                <a:solidFill>
                  <a:srgbClr val="005CB9"/>
                </a:solidFill>
              </a:rPr>
              <a:t>….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00B2F1F-F50E-482A-91A9-75FD4900A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47" y="1777478"/>
            <a:ext cx="184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rgbClr val="0745AB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86EE937-F50D-4348-8D7C-856E12CCC3C4}"/>
              </a:ext>
            </a:extLst>
          </p:cNvPr>
          <p:cNvSpPr txBox="1"/>
          <p:nvPr/>
        </p:nvSpPr>
        <p:spPr>
          <a:xfrm>
            <a:off x="835167" y="2413442"/>
            <a:ext cx="90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PASSO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3AC5C29-2305-4A92-8260-2A51AF813704}"/>
              </a:ext>
            </a:extLst>
          </p:cNvPr>
          <p:cNvSpPr txBox="1"/>
          <p:nvPr/>
        </p:nvSpPr>
        <p:spPr>
          <a:xfrm>
            <a:off x="835167" y="3470836"/>
            <a:ext cx="90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PASSO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FCD29072-B132-453B-B908-0221BBF387C5}"/>
              </a:ext>
            </a:extLst>
          </p:cNvPr>
          <p:cNvSpPr txBox="1"/>
          <p:nvPr/>
        </p:nvSpPr>
        <p:spPr>
          <a:xfrm>
            <a:off x="835167" y="4528230"/>
            <a:ext cx="90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PASSO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EDE17550-4B6A-439F-AB2E-2A7E37884B4A}"/>
              </a:ext>
            </a:extLst>
          </p:cNvPr>
          <p:cNvSpPr txBox="1"/>
          <p:nvPr/>
        </p:nvSpPr>
        <p:spPr>
          <a:xfrm>
            <a:off x="835167" y="5585623"/>
            <a:ext cx="90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PASSO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5A89A62F-8A2D-4D37-B480-D0E52F7EBCC3}"/>
              </a:ext>
            </a:extLst>
          </p:cNvPr>
          <p:cNvCxnSpPr/>
          <p:nvPr/>
        </p:nvCxnSpPr>
        <p:spPr>
          <a:xfrm>
            <a:off x="772062" y="3368132"/>
            <a:ext cx="1031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2F6D3861-938C-4802-AF37-EBF8A35757AE}"/>
              </a:ext>
            </a:extLst>
          </p:cNvPr>
          <p:cNvCxnSpPr/>
          <p:nvPr/>
        </p:nvCxnSpPr>
        <p:spPr>
          <a:xfrm>
            <a:off x="772062" y="4443644"/>
            <a:ext cx="1031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F0FBEDEB-A4FF-4032-9B26-3C38F02A72D1}"/>
              </a:ext>
            </a:extLst>
          </p:cNvPr>
          <p:cNvCxnSpPr/>
          <p:nvPr/>
        </p:nvCxnSpPr>
        <p:spPr>
          <a:xfrm>
            <a:off x="772062" y="5498600"/>
            <a:ext cx="1031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8">
            <a:extLst>
              <a:ext uri="{FF2B5EF4-FFF2-40B4-BE49-F238E27FC236}">
                <a16:creationId xmlns:a16="http://schemas.microsoft.com/office/drawing/2014/main" id="{B55DA74F-DE11-431B-A52B-74EFB616F0AC}"/>
              </a:ext>
            </a:extLst>
          </p:cNvPr>
          <p:cNvSpPr txBox="1"/>
          <p:nvPr/>
        </p:nvSpPr>
        <p:spPr>
          <a:xfrm>
            <a:off x="2167371" y="2422980"/>
            <a:ext cx="421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5CB9"/>
                </a:solidFill>
              </a:rPr>
              <a:t>Montagem</a:t>
            </a:r>
            <a:r>
              <a:rPr lang="en-US" sz="2000" dirty="0">
                <a:solidFill>
                  <a:srgbClr val="005CB9"/>
                </a:solidFill>
              </a:rPr>
              <a:t> e </a:t>
            </a:r>
            <a:r>
              <a:rPr lang="en-US" sz="2000" dirty="0" err="1">
                <a:solidFill>
                  <a:srgbClr val="005CB9"/>
                </a:solidFill>
              </a:rPr>
              <a:t>Cabeamento</a:t>
            </a:r>
            <a:endParaRPr lang="en-US" sz="2000" dirty="0">
              <a:solidFill>
                <a:srgbClr val="005CB9"/>
              </a:solidFill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CD69B068-6E69-499A-B7F5-1895E67C4BC1}"/>
              </a:ext>
            </a:extLst>
          </p:cNvPr>
          <p:cNvSpPr txBox="1"/>
          <p:nvPr/>
        </p:nvSpPr>
        <p:spPr>
          <a:xfrm>
            <a:off x="3985991" y="2996998"/>
            <a:ext cx="20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10 MINUTES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3BE13EA2-F46A-4586-8ADD-180A3D5A9098}"/>
              </a:ext>
            </a:extLst>
          </p:cNvPr>
          <p:cNvSpPr txBox="1"/>
          <p:nvPr/>
        </p:nvSpPr>
        <p:spPr>
          <a:xfrm>
            <a:off x="2167371" y="3500496"/>
            <a:ext cx="421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5CB9"/>
                </a:solidFill>
              </a:rPr>
              <a:t>Programação do </a:t>
            </a:r>
            <a:r>
              <a:rPr lang="en-US" sz="2000" dirty="0" err="1">
                <a:solidFill>
                  <a:srgbClr val="005CB9"/>
                </a:solidFill>
              </a:rPr>
              <a:t>medidor</a:t>
            </a:r>
            <a:endParaRPr lang="en-US" sz="2000" dirty="0">
              <a:solidFill>
                <a:srgbClr val="005CB9"/>
              </a:solidFill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ADF2BFF1-3E96-4897-9E4B-DC10DD69BFEF}"/>
              </a:ext>
            </a:extLst>
          </p:cNvPr>
          <p:cNvSpPr txBox="1"/>
          <p:nvPr/>
        </p:nvSpPr>
        <p:spPr>
          <a:xfrm>
            <a:off x="2167371" y="4564155"/>
            <a:ext cx="421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5CB9"/>
                </a:solidFill>
              </a:rPr>
              <a:t>Instalação</a:t>
            </a:r>
            <a:r>
              <a:rPr lang="en-US" sz="2000" dirty="0">
                <a:solidFill>
                  <a:srgbClr val="005CB9"/>
                </a:solidFill>
              </a:rPr>
              <a:t> do sensor e </a:t>
            </a:r>
            <a:r>
              <a:rPr lang="en-US" sz="2000" dirty="0" err="1">
                <a:solidFill>
                  <a:srgbClr val="005CB9"/>
                </a:solidFill>
              </a:rPr>
              <a:t>fixação</a:t>
            </a:r>
            <a:endParaRPr lang="en-US" sz="2000" dirty="0">
              <a:solidFill>
                <a:srgbClr val="005CB9"/>
              </a:solidFill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D0CADEBA-1B4F-4D72-9220-13C0AB3D51EE}"/>
              </a:ext>
            </a:extLst>
          </p:cNvPr>
          <p:cNvSpPr txBox="1"/>
          <p:nvPr/>
        </p:nvSpPr>
        <p:spPr>
          <a:xfrm>
            <a:off x="2167371" y="5601604"/>
            <a:ext cx="421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5CB9"/>
                </a:solidFill>
              </a:rPr>
              <a:t>Validação</a:t>
            </a:r>
            <a:r>
              <a:rPr lang="en-US" sz="2000" dirty="0">
                <a:solidFill>
                  <a:srgbClr val="005CB9"/>
                </a:solidFill>
              </a:rPr>
              <a:t> da </a:t>
            </a:r>
            <a:r>
              <a:rPr lang="en-US" sz="2000" dirty="0" err="1">
                <a:solidFill>
                  <a:srgbClr val="005CB9"/>
                </a:solidFill>
              </a:rPr>
              <a:t>medição</a:t>
            </a:r>
            <a:endParaRPr lang="en-US" sz="2000" dirty="0">
              <a:solidFill>
                <a:srgbClr val="005CB9"/>
              </a:solidFill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9F8C6DD2-47E1-4CAB-B53F-969B013E979A}"/>
              </a:ext>
            </a:extLst>
          </p:cNvPr>
          <p:cNvSpPr txBox="1"/>
          <p:nvPr/>
        </p:nvSpPr>
        <p:spPr>
          <a:xfrm>
            <a:off x="3985991" y="4072510"/>
            <a:ext cx="20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2 MINUTOS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6ADD83E1-10F6-434C-A743-F4E04A0644F2}"/>
              </a:ext>
            </a:extLst>
          </p:cNvPr>
          <p:cNvSpPr txBox="1"/>
          <p:nvPr/>
        </p:nvSpPr>
        <p:spPr>
          <a:xfrm>
            <a:off x="3985991" y="5127466"/>
            <a:ext cx="20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5 MINUTES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68105C40-7243-469F-AE91-298657FC56DA}"/>
              </a:ext>
            </a:extLst>
          </p:cNvPr>
          <p:cNvSpPr txBox="1"/>
          <p:nvPr/>
        </p:nvSpPr>
        <p:spPr>
          <a:xfrm>
            <a:off x="3985991" y="6153501"/>
            <a:ext cx="20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2 MINUTES</a:t>
            </a:r>
          </a:p>
        </p:txBody>
      </p:sp>
      <p:sp>
        <p:nvSpPr>
          <p:cNvPr id="32" name="Freeform 217">
            <a:extLst>
              <a:ext uri="{FF2B5EF4-FFF2-40B4-BE49-F238E27FC236}">
                <a16:creationId xmlns:a16="http://schemas.microsoft.com/office/drawing/2014/main" id="{CF051B9E-E83D-4914-AE84-F7F3498D99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77116" y="3030332"/>
            <a:ext cx="320040" cy="315434"/>
          </a:xfrm>
          <a:custGeom>
            <a:avLst/>
            <a:gdLst>
              <a:gd name="T0" fmla="*/ 253 w 530"/>
              <a:gd name="T1" fmla="*/ 469 h 548"/>
              <a:gd name="T2" fmla="*/ 244 w 530"/>
              <a:gd name="T3" fmla="*/ 492 h 548"/>
              <a:gd name="T4" fmla="*/ 256 w 530"/>
              <a:gd name="T5" fmla="*/ 510 h 548"/>
              <a:gd name="T6" fmla="*/ 279 w 530"/>
              <a:gd name="T7" fmla="*/ 508 h 548"/>
              <a:gd name="T8" fmla="*/ 288 w 530"/>
              <a:gd name="T9" fmla="*/ 487 h 548"/>
              <a:gd name="T10" fmla="*/ 274 w 530"/>
              <a:gd name="T11" fmla="*/ 468 h 548"/>
              <a:gd name="T12" fmla="*/ 471 w 530"/>
              <a:gd name="T13" fmla="*/ 251 h 548"/>
              <a:gd name="T14" fmla="*/ 454 w 530"/>
              <a:gd name="T15" fmla="*/ 265 h 548"/>
              <a:gd name="T16" fmla="*/ 455 w 530"/>
              <a:gd name="T17" fmla="*/ 288 h 548"/>
              <a:gd name="T18" fmla="*/ 476 w 530"/>
              <a:gd name="T19" fmla="*/ 297 h 548"/>
              <a:gd name="T20" fmla="*/ 494 w 530"/>
              <a:gd name="T21" fmla="*/ 283 h 548"/>
              <a:gd name="T22" fmla="*/ 492 w 530"/>
              <a:gd name="T23" fmla="*/ 260 h 548"/>
              <a:gd name="T24" fmla="*/ 471 w 530"/>
              <a:gd name="T25" fmla="*/ 251 h 548"/>
              <a:gd name="T26" fmla="*/ 45 w 530"/>
              <a:gd name="T27" fmla="*/ 255 h 548"/>
              <a:gd name="T28" fmla="*/ 35 w 530"/>
              <a:gd name="T29" fmla="*/ 277 h 548"/>
              <a:gd name="T30" fmla="*/ 49 w 530"/>
              <a:gd name="T31" fmla="*/ 295 h 548"/>
              <a:gd name="T32" fmla="*/ 71 w 530"/>
              <a:gd name="T33" fmla="*/ 293 h 548"/>
              <a:gd name="T34" fmla="*/ 80 w 530"/>
              <a:gd name="T35" fmla="*/ 272 h 548"/>
              <a:gd name="T36" fmla="*/ 66 w 530"/>
              <a:gd name="T37" fmla="*/ 253 h 548"/>
              <a:gd name="T38" fmla="*/ 256 w 530"/>
              <a:gd name="T39" fmla="*/ 127 h 548"/>
              <a:gd name="T40" fmla="*/ 248 w 530"/>
              <a:gd name="T41" fmla="*/ 131 h 548"/>
              <a:gd name="T42" fmla="*/ 242 w 530"/>
              <a:gd name="T43" fmla="*/ 141 h 548"/>
              <a:gd name="T44" fmla="*/ 244 w 530"/>
              <a:gd name="T45" fmla="*/ 298 h 548"/>
              <a:gd name="T46" fmla="*/ 249 w 530"/>
              <a:gd name="T47" fmla="*/ 311 h 548"/>
              <a:gd name="T48" fmla="*/ 331 w 530"/>
              <a:gd name="T49" fmla="*/ 373 h 548"/>
              <a:gd name="T50" fmla="*/ 340 w 530"/>
              <a:gd name="T51" fmla="*/ 377 h 548"/>
              <a:gd name="T52" fmla="*/ 349 w 530"/>
              <a:gd name="T53" fmla="*/ 372 h 548"/>
              <a:gd name="T54" fmla="*/ 359 w 530"/>
              <a:gd name="T55" fmla="*/ 354 h 548"/>
              <a:gd name="T56" fmla="*/ 359 w 530"/>
              <a:gd name="T57" fmla="*/ 344 h 548"/>
              <a:gd name="T58" fmla="*/ 295 w 530"/>
              <a:gd name="T59" fmla="*/ 293 h 548"/>
              <a:gd name="T60" fmla="*/ 288 w 530"/>
              <a:gd name="T61" fmla="*/ 283 h 548"/>
              <a:gd name="T62" fmla="*/ 284 w 530"/>
              <a:gd name="T63" fmla="*/ 272 h 548"/>
              <a:gd name="T64" fmla="*/ 282 w 530"/>
              <a:gd name="T65" fmla="*/ 136 h 548"/>
              <a:gd name="T66" fmla="*/ 277 w 530"/>
              <a:gd name="T67" fmla="*/ 129 h 548"/>
              <a:gd name="T68" fmla="*/ 256 w 530"/>
              <a:gd name="T69" fmla="*/ 127 h 548"/>
              <a:gd name="T70" fmla="*/ 253 w 530"/>
              <a:gd name="T71" fmla="*/ 40 h 548"/>
              <a:gd name="T72" fmla="*/ 244 w 530"/>
              <a:gd name="T73" fmla="*/ 63 h 548"/>
              <a:gd name="T74" fmla="*/ 256 w 530"/>
              <a:gd name="T75" fmla="*/ 80 h 548"/>
              <a:gd name="T76" fmla="*/ 279 w 530"/>
              <a:gd name="T77" fmla="*/ 78 h 548"/>
              <a:gd name="T78" fmla="*/ 288 w 530"/>
              <a:gd name="T79" fmla="*/ 57 h 548"/>
              <a:gd name="T80" fmla="*/ 274 w 530"/>
              <a:gd name="T81" fmla="*/ 38 h 548"/>
              <a:gd name="T82" fmla="*/ 281 w 530"/>
              <a:gd name="T83" fmla="*/ 0 h 548"/>
              <a:gd name="T84" fmla="*/ 373 w 530"/>
              <a:gd name="T85" fmla="*/ 22 h 548"/>
              <a:gd name="T86" fmla="*/ 450 w 530"/>
              <a:gd name="T87" fmla="*/ 77 h 548"/>
              <a:gd name="T88" fmla="*/ 504 w 530"/>
              <a:gd name="T89" fmla="*/ 153 h 548"/>
              <a:gd name="T90" fmla="*/ 530 w 530"/>
              <a:gd name="T91" fmla="*/ 242 h 548"/>
              <a:gd name="T92" fmla="*/ 523 w 530"/>
              <a:gd name="T93" fmla="*/ 338 h 548"/>
              <a:gd name="T94" fmla="*/ 485 w 530"/>
              <a:gd name="T95" fmla="*/ 427 h 548"/>
              <a:gd name="T96" fmla="*/ 422 w 530"/>
              <a:gd name="T97" fmla="*/ 497 h 548"/>
              <a:gd name="T98" fmla="*/ 340 w 530"/>
              <a:gd name="T99" fmla="*/ 538 h 548"/>
              <a:gd name="T100" fmla="*/ 249 w 530"/>
              <a:gd name="T101" fmla="*/ 548 h 548"/>
              <a:gd name="T102" fmla="*/ 159 w 530"/>
              <a:gd name="T103" fmla="*/ 525 h 548"/>
              <a:gd name="T104" fmla="*/ 80 w 530"/>
              <a:gd name="T105" fmla="*/ 471 h 548"/>
              <a:gd name="T106" fmla="*/ 26 w 530"/>
              <a:gd name="T107" fmla="*/ 394 h 548"/>
              <a:gd name="T108" fmla="*/ 1 w 530"/>
              <a:gd name="T109" fmla="*/ 305 h 548"/>
              <a:gd name="T110" fmla="*/ 7 w 530"/>
              <a:gd name="T111" fmla="*/ 211 h 548"/>
              <a:gd name="T112" fmla="*/ 45 w 530"/>
              <a:gd name="T113" fmla="*/ 120 h 548"/>
              <a:gd name="T114" fmla="*/ 110 w 530"/>
              <a:gd name="T115" fmla="*/ 52 h 548"/>
              <a:gd name="T116" fmla="*/ 190 w 530"/>
              <a:gd name="T117" fmla="*/ 10 h 548"/>
              <a:gd name="T118" fmla="*/ 281 w 530"/>
              <a:gd name="T119" fmla="*/ 0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0" h="548">
                <a:moveTo>
                  <a:pt x="263" y="466"/>
                </a:moveTo>
                <a:lnTo>
                  <a:pt x="253" y="469"/>
                </a:lnTo>
                <a:lnTo>
                  <a:pt x="246" y="480"/>
                </a:lnTo>
                <a:lnTo>
                  <a:pt x="244" y="492"/>
                </a:lnTo>
                <a:lnTo>
                  <a:pt x="248" y="503"/>
                </a:lnTo>
                <a:lnTo>
                  <a:pt x="256" y="510"/>
                </a:lnTo>
                <a:lnTo>
                  <a:pt x="269" y="511"/>
                </a:lnTo>
                <a:lnTo>
                  <a:pt x="279" y="508"/>
                </a:lnTo>
                <a:lnTo>
                  <a:pt x="286" y="497"/>
                </a:lnTo>
                <a:lnTo>
                  <a:pt x="288" y="487"/>
                </a:lnTo>
                <a:lnTo>
                  <a:pt x="284" y="475"/>
                </a:lnTo>
                <a:lnTo>
                  <a:pt x="274" y="468"/>
                </a:lnTo>
                <a:lnTo>
                  <a:pt x="263" y="466"/>
                </a:lnTo>
                <a:close/>
                <a:moveTo>
                  <a:pt x="471" y="251"/>
                </a:moveTo>
                <a:lnTo>
                  <a:pt x="461" y="255"/>
                </a:lnTo>
                <a:lnTo>
                  <a:pt x="454" y="265"/>
                </a:lnTo>
                <a:lnTo>
                  <a:pt x="452" y="277"/>
                </a:lnTo>
                <a:lnTo>
                  <a:pt x="455" y="288"/>
                </a:lnTo>
                <a:lnTo>
                  <a:pt x="464" y="295"/>
                </a:lnTo>
                <a:lnTo>
                  <a:pt x="476" y="297"/>
                </a:lnTo>
                <a:lnTo>
                  <a:pt x="487" y="293"/>
                </a:lnTo>
                <a:lnTo>
                  <a:pt x="494" y="283"/>
                </a:lnTo>
                <a:lnTo>
                  <a:pt x="495" y="272"/>
                </a:lnTo>
                <a:lnTo>
                  <a:pt x="492" y="260"/>
                </a:lnTo>
                <a:lnTo>
                  <a:pt x="482" y="253"/>
                </a:lnTo>
                <a:lnTo>
                  <a:pt x="471" y="251"/>
                </a:lnTo>
                <a:close/>
                <a:moveTo>
                  <a:pt x="55" y="251"/>
                </a:moveTo>
                <a:lnTo>
                  <a:pt x="45" y="255"/>
                </a:lnTo>
                <a:lnTo>
                  <a:pt x="36" y="265"/>
                </a:lnTo>
                <a:lnTo>
                  <a:pt x="35" y="277"/>
                </a:lnTo>
                <a:lnTo>
                  <a:pt x="40" y="288"/>
                </a:lnTo>
                <a:lnTo>
                  <a:pt x="49" y="295"/>
                </a:lnTo>
                <a:lnTo>
                  <a:pt x="61" y="297"/>
                </a:lnTo>
                <a:lnTo>
                  <a:pt x="71" y="293"/>
                </a:lnTo>
                <a:lnTo>
                  <a:pt x="78" y="283"/>
                </a:lnTo>
                <a:lnTo>
                  <a:pt x="80" y="272"/>
                </a:lnTo>
                <a:lnTo>
                  <a:pt x="76" y="260"/>
                </a:lnTo>
                <a:lnTo>
                  <a:pt x="66" y="253"/>
                </a:lnTo>
                <a:lnTo>
                  <a:pt x="55" y="251"/>
                </a:lnTo>
                <a:close/>
                <a:moveTo>
                  <a:pt x="256" y="127"/>
                </a:moveTo>
                <a:lnTo>
                  <a:pt x="251" y="129"/>
                </a:lnTo>
                <a:lnTo>
                  <a:pt x="248" y="131"/>
                </a:lnTo>
                <a:lnTo>
                  <a:pt x="244" y="136"/>
                </a:lnTo>
                <a:lnTo>
                  <a:pt x="242" y="141"/>
                </a:lnTo>
                <a:lnTo>
                  <a:pt x="242" y="293"/>
                </a:lnTo>
                <a:lnTo>
                  <a:pt x="244" y="298"/>
                </a:lnTo>
                <a:lnTo>
                  <a:pt x="246" y="305"/>
                </a:lnTo>
                <a:lnTo>
                  <a:pt x="249" y="311"/>
                </a:lnTo>
                <a:lnTo>
                  <a:pt x="253" y="314"/>
                </a:lnTo>
                <a:lnTo>
                  <a:pt x="331" y="373"/>
                </a:lnTo>
                <a:lnTo>
                  <a:pt x="335" y="377"/>
                </a:lnTo>
                <a:lnTo>
                  <a:pt x="340" y="377"/>
                </a:lnTo>
                <a:lnTo>
                  <a:pt x="345" y="375"/>
                </a:lnTo>
                <a:lnTo>
                  <a:pt x="349" y="372"/>
                </a:lnTo>
                <a:lnTo>
                  <a:pt x="358" y="359"/>
                </a:lnTo>
                <a:lnTo>
                  <a:pt x="359" y="354"/>
                </a:lnTo>
                <a:lnTo>
                  <a:pt x="361" y="349"/>
                </a:lnTo>
                <a:lnTo>
                  <a:pt x="359" y="344"/>
                </a:lnTo>
                <a:lnTo>
                  <a:pt x="356" y="340"/>
                </a:lnTo>
                <a:lnTo>
                  <a:pt x="295" y="293"/>
                </a:lnTo>
                <a:lnTo>
                  <a:pt x="289" y="290"/>
                </a:lnTo>
                <a:lnTo>
                  <a:pt x="288" y="283"/>
                </a:lnTo>
                <a:lnTo>
                  <a:pt x="284" y="277"/>
                </a:lnTo>
                <a:lnTo>
                  <a:pt x="284" y="272"/>
                </a:lnTo>
                <a:lnTo>
                  <a:pt x="284" y="141"/>
                </a:lnTo>
                <a:lnTo>
                  <a:pt x="282" y="136"/>
                </a:lnTo>
                <a:lnTo>
                  <a:pt x="281" y="131"/>
                </a:lnTo>
                <a:lnTo>
                  <a:pt x="277" y="129"/>
                </a:lnTo>
                <a:lnTo>
                  <a:pt x="272" y="127"/>
                </a:lnTo>
                <a:lnTo>
                  <a:pt x="256" y="127"/>
                </a:lnTo>
                <a:close/>
                <a:moveTo>
                  <a:pt x="263" y="36"/>
                </a:moveTo>
                <a:lnTo>
                  <a:pt x="253" y="40"/>
                </a:lnTo>
                <a:lnTo>
                  <a:pt x="246" y="50"/>
                </a:lnTo>
                <a:lnTo>
                  <a:pt x="244" y="63"/>
                </a:lnTo>
                <a:lnTo>
                  <a:pt x="248" y="73"/>
                </a:lnTo>
                <a:lnTo>
                  <a:pt x="256" y="80"/>
                </a:lnTo>
                <a:lnTo>
                  <a:pt x="269" y="82"/>
                </a:lnTo>
                <a:lnTo>
                  <a:pt x="279" y="78"/>
                </a:lnTo>
                <a:lnTo>
                  <a:pt x="286" y="68"/>
                </a:lnTo>
                <a:lnTo>
                  <a:pt x="288" y="57"/>
                </a:lnTo>
                <a:lnTo>
                  <a:pt x="284" y="45"/>
                </a:lnTo>
                <a:lnTo>
                  <a:pt x="274" y="38"/>
                </a:lnTo>
                <a:lnTo>
                  <a:pt x="263" y="36"/>
                </a:lnTo>
                <a:close/>
                <a:moveTo>
                  <a:pt x="281" y="0"/>
                </a:moveTo>
                <a:lnTo>
                  <a:pt x="326" y="7"/>
                </a:lnTo>
                <a:lnTo>
                  <a:pt x="373" y="22"/>
                </a:lnTo>
                <a:lnTo>
                  <a:pt x="415" y="47"/>
                </a:lnTo>
                <a:lnTo>
                  <a:pt x="450" y="77"/>
                </a:lnTo>
                <a:lnTo>
                  <a:pt x="482" y="113"/>
                </a:lnTo>
                <a:lnTo>
                  <a:pt x="504" y="153"/>
                </a:lnTo>
                <a:lnTo>
                  <a:pt x="520" y="197"/>
                </a:lnTo>
                <a:lnTo>
                  <a:pt x="530" y="242"/>
                </a:lnTo>
                <a:lnTo>
                  <a:pt x="530" y="290"/>
                </a:lnTo>
                <a:lnTo>
                  <a:pt x="523" y="338"/>
                </a:lnTo>
                <a:lnTo>
                  <a:pt x="509" y="384"/>
                </a:lnTo>
                <a:lnTo>
                  <a:pt x="485" y="427"/>
                </a:lnTo>
                <a:lnTo>
                  <a:pt x="457" y="466"/>
                </a:lnTo>
                <a:lnTo>
                  <a:pt x="422" y="497"/>
                </a:lnTo>
                <a:lnTo>
                  <a:pt x="382" y="520"/>
                </a:lnTo>
                <a:lnTo>
                  <a:pt x="340" y="538"/>
                </a:lnTo>
                <a:lnTo>
                  <a:pt x="296" y="546"/>
                </a:lnTo>
                <a:lnTo>
                  <a:pt x="249" y="548"/>
                </a:lnTo>
                <a:lnTo>
                  <a:pt x="204" y="541"/>
                </a:lnTo>
                <a:lnTo>
                  <a:pt x="159" y="525"/>
                </a:lnTo>
                <a:lnTo>
                  <a:pt x="117" y="501"/>
                </a:lnTo>
                <a:lnTo>
                  <a:pt x="80" y="471"/>
                </a:lnTo>
                <a:lnTo>
                  <a:pt x="50" y="434"/>
                </a:lnTo>
                <a:lnTo>
                  <a:pt x="26" y="394"/>
                </a:lnTo>
                <a:lnTo>
                  <a:pt x="10" y="351"/>
                </a:lnTo>
                <a:lnTo>
                  <a:pt x="1" y="305"/>
                </a:lnTo>
                <a:lnTo>
                  <a:pt x="0" y="258"/>
                </a:lnTo>
                <a:lnTo>
                  <a:pt x="7" y="211"/>
                </a:lnTo>
                <a:lnTo>
                  <a:pt x="22" y="164"/>
                </a:lnTo>
                <a:lnTo>
                  <a:pt x="45" y="120"/>
                </a:lnTo>
                <a:lnTo>
                  <a:pt x="75" y="82"/>
                </a:lnTo>
                <a:lnTo>
                  <a:pt x="110" y="52"/>
                </a:lnTo>
                <a:lnTo>
                  <a:pt x="148" y="28"/>
                </a:lnTo>
                <a:lnTo>
                  <a:pt x="190" y="10"/>
                </a:lnTo>
                <a:lnTo>
                  <a:pt x="235" y="1"/>
                </a:lnTo>
                <a:lnTo>
                  <a:pt x="28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Freeform 217">
            <a:extLst>
              <a:ext uri="{FF2B5EF4-FFF2-40B4-BE49-F238E27FC236}">
                <a16:creationId xmlns:a16="http://schemas.microsoft.com/office/drawing/2014/main" id="{6FB29726-3614-4E59-9100-F1CE6314CA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72407" y="4103870"/>
            <a:ext cx="320040" cy="315434"/>
          </a:xfrm>
          <a:custGeom>
            <a:avLst/>
            <a:gdLst>
              <a:gd name="T0" fmla="*/ 253 w 530"/>
              <a:gd name="T1" fmla="*/ 469 h 548"/>
              <a:gd name="T2" fmla="*/ 244 w 530"/>
              <a:gd name="T3" fmla="*/ 492 h 548"/>
              <a:gd name="T4" fmla="*/ 256 w 530"/>
              <a:gd name="T5" fmla="*/ 510 h 548"/>
              <a:gd name="T6" fmla="*/ 279 w 530"/>
              <a:gd name="T7" fmla="*/ 508 h 548"/>
              <a:gd name="T8" fmla="*/ 288 w 530"/>
              <a:gd name="T9" fmla="*/ 487 h 548"/>
              <a:gd name="T10" fmla="*/ 274 w 530"/>
              <a:gd name="T11" fmla="*/ 468 h 548"/>
              <a:gd name="T12" fmla="*/ 471 w 530"/>
              <a:gd name="T13" fmla="*/ 251 h 548"/>
              <a:gd name="T14" fmla="*/ 454 w 530"/>
              <a:gd name="T15" fmla="*/ 265 h 548"/>
              <a:gd name="T16" fmla="*/ 455 w 530"/>
              <a:gd name="T17" fmla="*/ 288 h 548"/>
              <a:gd name="T18" fmla="*/ 476 w 530"/>
              <a:gd name="T19" fmla="*/ 297 h 548"/>
              <a:gd name="T20" fmla="*/ 494 w 530"/>
              <a:gd name="T21" fmla="*/ 283 h 548"/>
              <a:gd name="T22" fmla="*/ 492 w 530"/>
              <a:gd name="T23" fmla="*/ 260 h 548"/>
              <a:gd name="T24" fmla="*/ 471 w 530"/>
              <a:gd name="T25" fmla="*/ 251 h 548"/>
              <a:gd name="T26" fmla="*/ 45 w 530"/>
              <a:gd name="T27" fmla="*/ 255 h 548"/>
              <a:gd name="T28" fmla="*/ 35 w 530"/>
              <a:gd name="T29" fmla="*/ 277 h 548"/>
              <a:gd name="T30" fmla="*/ 49 w 530"/>
              <a:gd name="T31" fmla="*/ 295 h 548"/>
              <a:gd name="T32" fmla="*/ 71 w 530"/>
              <a:gd name="T33" fmla="*/ 293 h 548"/>
              <a:gd name="T34" fmla="*/ 80 w 530"/>
              <a:gd name="T35" fmla="*/ 272 h 548"/>
              <a:gd name="T36" fmla="*/ 66 w 530"/>
              <a:gd name="T37" fmla="*/ 253 h 548"/>
              <a:gd name="T38" fmla="*/ 256 w 530"/>
              <a:gd name="T39" fmla="*/ 127 h 548"/>
              <a:gd name="T40" fmla="*/ 248 w 530"/>
              <a:gd name="T41" fmla="*/ 131 h 548"/>
              <a:gd name="T42" fmla="*/ 242 w 530"/>
              <a:gd name="T43" fmla="*/ 141 h 548"/>
              <a:gd name="T44" fmla="*/ 244 w 530"/>
              <a:gd name="T45" fmla="*/ 298 h 548"/>
              <a:gd name="T46" fmla="*/ 249 w 530"/>
              <a:gd name="T47" fmla="*/ 311 h 548"/>
              <a:gd name="T48" fmla="*/ 331 w 530"/>
              <a:gd name="T49" fmla="*/ 373 h 548"/>
              <a:gd name="T50" fmla="*/ 340 w 530"/>
              <a:gd name="T51" fmla="*/ 377 h 548"/>
              <a:gd name="T52" fmla="*/ 349 w 530"/>
              <a:gd name="T53" fmla="*/ 372 h 548"/>
              <a:gd name="T54" fmla="*/ 359 w 530"/>
              <a:gd name="T55" fmla="*/ 354 h 548"/>
              <a:gd name="T56" fmla="*/ 359 w 530"/>
              <a:gd name="T57" fmla="*/ 344 h 548"/>
              <a:gd name="T58" fmla="*/ 295 w 530"/>
              <a:gd name="T59" fmla="*/ 293 h 548"/>
              <a:gd name="T60" fmla="*/ 288 w 530"/>
              <a:gd name="T61" fmla="*/ 283 h 548"/>
              <a:gd name="T62" fmla="*/ 284 w 530"/>
              <a:gd name="T63" fmla="*/ 272 h 548"/>
              <a:gd name="T64" fmla="*/ 282 w 530"/>
              <a:gd name="T65" fmla="*/ 136 h 548"/>
              <a:gd name="T66" fmla="*/ 277 w 530"/>
              <a:gd name="T67" fmla="*/ 129 h 548"/>
              <a:gd name="T68" fmla="*/ 256 w 530"/>
              <a:gd name="T69" fmla="*/ 127 h 548"/>
              <a:gd name="T70" fmla="*/ 253 w 530"/>
              <a:gd name="T71" fmla="*/ 40 h 548"/>
              <a:gd name="T72" fmla="*/ 244 w 530"/>
              <a:gd name="T73" fmla="*/ 63 h 548"/>
              <a:gd name="T74" fmla="*/ 256 w 530"/>
              <a:gd name="T75" fmla="*/ 80 h 548"/>
              <a:gd name="T76" fmla="*/ 279 w 530"/>
              <a:gd name="T77" fmla="*/ 78 h 548"/>
              <a:gd name="T78" fmla="*/ 288 w 530"/>
              <a:gd name="T79" fmla="*/ 57 h 548"/>
              <a:gd name="T80" fmla="*/ 274 w 530"/>
              <a:gd name="T81" fmla="*/ 38 h 548"/>
              <a:gd name="T82" fmla="*/ 281 w 530"/>
              <a:gd name="T83" fmla="*/ 0 h 548"/>
              <a:gd name="T84" fmla="*/ 373 w 530"/>
              <a:gd name="T85" fmla="*/ 22 h 548"/>
              <a:gd name="T86" fmla="*/ 450 w 530"/>
              <a:gd name="T87" fmla="*/ 77 h 548"/>
              <a:gd name="T88" fmla="*/ 504 w 530"/>
              <a:gd name="T89" fmla="*/ 153 h 548"/>
              <a:gd name="T90" fmla="*/ 530 w 530"/>
              <a:gd name="T91" fmla="*/ 242 h 548"/>
              <a:gd name="T92" fmla="*/ 523 w 530"/>
              <a:gd name="T93" fmla="*/ 338 h 548"/>
              <a:gd name="T94" fmla="*/ 485 w 530"/>
              <a:gd name="T95" fmla="*/ 427 h 548"/>
              <a:gd name="T96" fmla="*/ 422 w 530"/>
              <a:gd name="T97" fmla="*/ 497 h 548"/>
              <a:gd name="T98" fmla="*/ 340 w 530"/>
              <a:gd name="T99" fmla="*/ 538 h 548"/>
              <a:gd name="T100" fmla="*/ 249 w 530"/>
              <a:gd name="T101" fmla="*/ 548 h 548"/>
              <a:gd name="T102" fmla="*/ 159 w 530"/>
              <a:gd name="T103" fmla="*/ 525 h 548"/>
              <a:gd name="T104" fmla="*/ 80 w 530"/>
              <a:gd name="T105" fmla="*/ 471 h 548"/>
              <a:gd name="T106" fmla="*/ 26 w 530"/>
              <a:gd name="T107" fmla="*/ 394 h 548"/>
              <a:gd name="T108" fmla="*/ 1 w 530"/>
              <a:gd name="T109" fmla="*/ 305 h 548"/>
              <a:gd name="T110" fmla="*/ 7 w 530"/>
              <a:gd name="T111" fmla="*/ 211 h 548"/>
              <a:gd name="T112" fmla="*/ 45 w 530"/>
              <a:gd name="T113" fmla="*/ 120 h 548"/>
              <a:gd name="T114" fmla="*/ 110 w 530"/>
              <a:gd name="T115" fmla="*/ 52 h 548"/>
              <a:gd name="T116" fmla="*/ 190 w 530"/>
              <a:gd name="T117" fmla="*/ 10 h 548"/>
              <a:gd name="T118" fmla="*/ 281 w 530"/>
              <a:gd name="T119" fmla="*/ 0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0" h="548">
                <a:moveTo>
                  <a:pt x="263" y="466"/>
                </a:moveTo>
                <a:lnTo>
                  <a:pt x="253" y="469"/>
                </a:lnTo>
                <a:lnTo>
                  <a:pt x="246" y="480"/>
                </a:lnTo>
                <a:lnTo>
                  <a:pt x="244" y="492"/>
                </a:lnTo>
                <a:lnTo>
                  <a:pt x="248" y="503"/>
                </a:lnTo>
                <a:lnTo>
                  <a:pt x="256" y="510"/>
                </a:lnTo>
                <a:lnTo>
                  <a:pt x="269" y="511"/>
                </a:lnTo>
                <a:lnTo>
                  <a:pt x="279" y="508"/>
                </a:lnTo>
                <a:lnTo>
                  <a:pt x="286" y="497"/>
                </a:lnTo>
                <a:lnTo>
                  <a:pt x="288" y="487"/>
                </a:lnTo>
                <a:lnTo>
                  <a:pt x="284" y="475"/>
                </a:lnTo>
                <a:lnTo>
                  <a:pt x="274" y="468"/>
                </a:lnTo>
                <a:lnTo>
                  <a:pt x="263" y="466"/>
                </a:lnTo>
                <a:close/>
                <a:moveTo>
                  <a:pt x="471" y="251"/>
                </a:moveTo>
                <a:lnTo>
                  <a:pt x="461" y="255"/>
                </a:lnTo>
                <a:lnTo>
                  <a:pt x="454" y="265"/>
                </a:lnTo>
                <a:lnTo>
                  <a:pt x="452" y="277"/>
                </a:lnTo>
                <a:lnTo>
                  <a:pt x="455" y="288"/>
                </a:lnTo>
                <a:lnTo>
                  <a:pt x="464" y="295"/>
                </a:lnTo>
                <a:lnTo>
                  <a:pt x="476" y="297"/>
                </a:lnTo>
                <a:lnTo>
                  <a:pt x="487" y="293"/>
                </a:lnTo>
                <a:lnTo>
                  <a:pt x="494" y="283"/>
                </a:lnTo>
                <a:lnTo>
                  <a:pt x="495" y="272"/>
                </a:lnTo>
                <a:lnTo>
                  <a:pt x="492" y="260"/>
                </a:lnTo>
                <a:lnTo>
                  <a:pt x="482" y="253"/>
                </a:lnTo>
                <a:lnTo>
                  <a:pt x="471" y="251"/>
                </a:lnTo>
                <a:close/>
                <a:moveTo>
                  <a:pt x="55" y="251"/>
                </a:moveTo>
                <a:lnTo>
                  <a:pt x="45" y="255"/>
                </a:lnTo>
                <a:lnTo>
                  <a:pt x="36" y="265"/>
                </a:lnTo>
                <a:lnTo>
                  <a:pt x="35" y="277"/>
                </a:lnTo>
                <a:lnTo>
                  <a:pt x="40" y="288"/>
                </a:lnTo>
                <a:lnTo>
                  <a:pt x="49" y="295"/>
                </a:lnTo>
                <a:lnTo>
                  <a:pt x="61" y="297"/>
                </a:lnTo>
                <a:lnTo>
                  <a:pt x="71" y="293"/>
                </a:lnTo>
                <a:lnTo>
                  <a:pt x="78" y="283"/>
                </a:lnTo>
                <a:lnTo>
                  <a:pt x="80" y="272"/>
                </a:lnTo>
                <a:lnTo>
                  <a:pt x="76" y="260"/>
                </a:lnTo>
                <a:lnTo>
                  <a:pt x="66" y="253"/>
                </a:lnTo>
                <a:lnTo>
                  <a:pt x="55" y="251"/>
                </a:lnTo>
                <a:close/>
                <a:moveTo>
                  <a:pt x="256" y="127"/>
                </a:moveTo>
                <a:lnTo>
                  <a:pt x="251" y="129"/>
                </a:lnTo>
                <a:lnTo>
                  <a:pt x="248" y="131"/>
                </a:lnTo>
                <a:lnTo>
                  <a:pt x="244" y="136"/>
                </a:lnTo>
                <a:lnTo>
                  <a:pt x="242" y="141"/>
                </a:lnTo>
                <a:lnTo>
                  <a:pt x="242" y="293"/>
                </a:lnTo>
                <a:lnTo>
                  <a:pt x="244" y="298"/>
                </a:lnTo>
                <a:lnTo>
                  <a:pt x="246" y="305"/>
                </a:lnTo>
                <a:lnTo>
                  <a:pt x="249" y="311"/>
                </a:lnTo>
                <a:lnTo>
                  <a:pt x="253" y="314"/>
                </a:lnTo>
                <a:lnTo>
                  <a:pt x="331" y="373"/>
                </a:lnTo>
                <a:lnTo>
                  <a:pt x="335" y="377"/>
                </a:lnTo>
                <a:lnTo>
                  <a:pt x="340" y="377"/>
                </a:lnTo>
                <a:lnTo>
                  <a:pt x="345" y="375"/>
                </a:lnTo>
                <a:lnTo>
                  <a:pt x="349" y="372"/>
                </a:lnTo>
                <a:lnTo>
                  <a:pt x="358" y="359"/>
                </a:lnTo>
                <a:lnTo>
                  <a:pt x="359" y="354"/>
                </a:lnTo>
                <a:lnTo>
                  <a:pt x="361" y="349"/>
                </a:lnTo>
                <a:lnTo>
                  <a:pt x="359" y="344"/>
                </a:lnTo>
                <a:lnTo>
                  <a:pt x="356" y="340"/>
                </a:lnTo>
                <a:lnTo>
                  <a:pt x="295" y="293"/>
                </a:lnTo>
                <a:lnTo>
                  <a:pt x="289" y="290"/>
                </a:lnTo>
                <a:lnTo>
                  <a:pt x="288" y="283"/>
                </a:lnTo>
                <a:lnTo>
                  <a:pt x="284" y="277"/>
                </a:lnTo>
                <a:lnTo>
                  <a:pt x="284" y="272"/>
                </a:lnTo>
                <a:lnTo>
                  <a:pt x="284" y="141"/>
                </a:lnTo>
                <a:lnTo>
                  <a:pt x="282" y="136"/>
                </a:lnTo>
                <a:lnTo>
                  <a:pt x="281" y="131"/>
                </a:lnTo>
                <a:lnTo>
                  <a:pt x="277" y="129"/>
                </a:lnTo>
                <a:lnTo>
                  <a:pt x="272" y="127"/>
                </a:lnTo>
                <a:lnTo>
                  <a:pt x="256" y="127"/>
                </a:lnTo>
                <a:close/>
                <a:moveTo>
                  <a:pt x="263" y="36"/>
                </a:moveTo>
                <a:lnTo>
                  <a:pt x="253" y="40"/>
                </a:lnTo>
                <a:lnTo>
                  <a:pt x="246" y="50"/>
                </a:lnTo>
                <a:lnTo>
                  <a:pt x="244" y="63"/>
                </a:lnTo>
                <a:lnTo>
                  <a:pt x="248" y="73"/>
                </a:lnTo>
                <a:lnTo>
                  <a:pt x="256" y="80"/>
                </a:lnTo>
                <a:lnTo>
                  <a:pt x="269" y="82"/>
                </a:lnTo>
                <a:lnTo>
                  <a:pt x="279" y="78"/>
                </a:lnTo>
                <a:lnTo>
                  <a:pt x="286" y="68"/>
                </a:lnTo>
                <a:lnTo>
                  <a:pt x="288" y="57"/>
                </a:lnTo>
                <a:lnTo>
                  <a:pt x="284" y="45"/>
                </a:lnTo>
                <a:lnTo>
                  <a:pt x="274" y="38"/>
                </a:lnTo>
                <a:lnTo>
                  <a:pt x="263" y="36"/>
                </a:lnTo>
                <a:close/>
                <a:moveTo>
                  <a:pt x="281" y="0"/>
                </a:moveTo>
                <a:lnTo>
                  <a:pt x="326" y="7"/>
                </a:lnTo>
                <a:lnTo>
                  <a:pt x="373" y="22"/>
                </a:lnTo>
                <a:lnTo>
                  <a:pt x="415" y="47"/>
                </a:lnTo>
                <a:lnTo>
                  <a:pt x="450" y="77"/>
                </a:lnTo>
                <a:lnTo>
                  <a:pt x="482" y="113"/>
                </a:lnTo>
                <a:lnTo>
                  <a:pt x="504" y="153"/>
                </a:lnTo>
                <a:lnTo>
                  <a:pt x="520" y="197"/>
                </a:lnTo>
                <a:lnTo>
                  <a:pt x="530" y="242"/>
                </a:lnTo>
                <a:lnTo>
                  <a:pt x="530" y="290"/>
                </a:lnTo>
                <a:lnTo>
                  <a:pt x="523" y="338"/>
                </a:lnTo>
                <a:lnTo>
                  <a:pt x="509" y="384"/>
                </a:lnTo>
                <a:lnTo>
                  <a:pt x="485" y="427"/>
                </a:lnTo>
                <a:lnTo>
                  <a:pt x="457" y="466"/>
                </a:lnTo>
                <a:lnTo>
                  <a:pt x="422" y="497"/>
                </a:lnTo>
                <a:lnTo>
                  <a:pt x="382" y="520"/>
                </a:lnTo>
                <a:lnTo>
                  <a:pt x="340" y="538"/>
                </a:lnTo>
                <a:lnTo>
                  <a:pt x="296" y="546"/>
                </a:lnTo>
                <a:lnTo>
                  <a:pt x="249" y="548"/>
                </a:lnTo>
                <a:lnTo>
                  <a:pt x="204" y="541"/>
                </a:lnTo>
                <a:lnTo>
                  <a:pt x="159" y="525"/>
                </a:lnTo>
                <a:lnTo>
                  <a:pt x="117" y="501"/>
                </a:lnTo>
                <a:lnTo>
                  <a:pt x="80" y="471"/>
                </a:lnTo>
                <a:lnTo>
                  <a:pt x="50" y="434"/>
                </a:lnTo>
                <a:lnTo>
                  <a:pt x="26" y="394"/>
                </a:lnTo>
                <a:lnTo>
                  <a:pt x="10" y="351"/>
                </a:lnTo>
                <a:lnTo>
                  <a:pt x="1" y="305"/>
                </a:lnTo>
                <a:lnTo>
                  <a:pt x="0" y="258"/>
                </a:lnTo>
                <a:lnTo>
                  <a:pt x="7" y="211"/>
                </a:lnTo>
                <a:lnTo>
                  <a:pt x="22" y="164"/>
                </a:lnTo>
                <a:lnTo>
                  <a:pt x="45" y="120"/>
                </a:lnTo>
                <a:lnTo>
                  <a:pt x="75" y="82"/>
                </a:lnTo>
                <a:lnTo>
                  <a:pt x="110" y="52"/>
                </a:lnTo>
                <a:lnTo>
                  <a:pt x="148" y="28"/>
                </a:lnTo>
                <a:lnTo>
                  <a:pt x="190" y="10"/>
                </a:lnTo>
                <a:lnTo>
                  <a:pt x="235" y="1"/>
                </a:lnTo>
                <a:lnTo>
                  <a:pt x="28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Freeform 217">
            <a:extLst>
              <a:ext uri="{FF2B5EF4-FFF2-40B4-BE49-F238E27FC236}">
                <a16:creationId xmlns:a16="http://schemas.microsoft.com/office/drawing/2014/main" id="{8208F676-F834-48F1-B2AC-55010451E6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74207" y="5156395"/>
            <a:ext cx="320040" cy="315434"/>
          </a:xfrm>
          <a:custGeom>
            <a:avLst/>
            <a:gdLst>
              <a:gd name="T0" fmla="*/ 253 w 530"/>
              <a:gd name="T1" fmla="*/ 469 h 548"/>
              <a:gd name="T2" fmla="*/ 244 w 530"/>
              <a:gd name="T3" fmla="*/ 492 h 548"/>
              <a:gd name="T4" fmla="*/ 256 w 530"/>
              <a:gd name="T5" fmla="*/ 510 h 548"/>
              <a:gd name="T6" fmla="*/ 279 w 530"/>
              <a:gd name="T7" fmla="*/ 508 h 548"/>
              <a:gd name="T8" fmla="*/ 288 w 530"/>
              <a:gd name="T9" fmla="*/ 487 h 548"/>
              <a:gd name="T10" fmla="*/ 274 w 530"/>
              <a:gd name="T11" fmla="*/ 468 h 548"/>
              <a:gd name="T12" fmla="*/ 471 w 530"/>
              <a:gd name="T13" fmla="*/ 251 h 548"/>
              <a:gd name="T14" fmla="*/ 454 w 530"/>
              <a:gd name="T15" fmla="*/ 265 h 548"/>
              <a:gd name="T16" fmla="*/ 455 w 530"/>
              <a:gd name="T17" fmla="*/ 288 h 548"/>
              <a:gd name="T18" fmla="*/ 476 w 530"/>
              <a:gd name="T19" fmla="*/ 297 h 548"/>
              <a:gd name="T20" fmla="*/ 494 w 530"/>
              <a:gd name="T21" fmla="*/ 283 h 548"/>
              <a:gd name="T22" fmla="*/ 492 w 530"/>
              <a:gd name="T23" fmla="*/ 260 h 548"/>
              <a:gd name="T24" fmla="*/ 471 w 530"/>
              <a:gd name="T25" fmla="*/ 251 h 548"/>
              <a:gd name="T26" fmla="*/ 45 w 530"/>
              <a:gd name="T27" fmla="*/ 255 h 548"/>
              <a:gd name="T28" fmla="*/ 35 w 530"/>
              <a:gd name="T29" fmla="*/ 277 h 548"/>
              <a:gd name="T30" fmla="*/ 49 w 530"/>
              <a:gd name="T31" fmla="*/ 295 h 548"/>
              <a:gd name="T32" fmla="*/ 71 w 530"/>
              <a:gd name="T33" fmla="*/ 293 h 548"/>
              <a:gd name="T34" fmla="*/ 80 w 530"/>
              <a:gd name="T35" fmla="*/ 272 h 548"/>
              <a:gd name="T36" fmla="*/ 66 w 530"/>
              <a:gd name="T37" fmla="*/ 253 h 548"/>
              <a:gd name="T38" fmla="*/ 256 w 530"/>
              <a:gd name="T39" fmla="*/ 127 h 548"/>
              <a:gd name="T40" fmla="*/ 248 w 530"/>
              <a:gd name="T41" fmla="*/ 131 h 548"/>
              <a:gd name="T42" fmla="*/ 242 w 530"/>
              <a:gd name="T43" fmla="*/ 141 h 548"/>
              <a:gd name="T44" fmla="*/ 244 w 530"/>
              <a:gd name="T45" fmla="*/ 298 h 548"/>
              <a:gd name="T46" fmla="*/ 249 w 530"/>
              <a:gd name="T47" fmla="*/ 311 h 548"/>
              <a:gd name="T48" fmla="*/ 331 w 530"/>
              <a:gd name="T49" fmla="*/ 373 h 548"/>
              <a:gd name="T50" fmla="*/ 340 w 530"/>
              <a:gd name="T51" fmla="*/ 377 h 548"/>
              <a:gd name="T52" fmla="*/ 349 w 530"/>
              <a:gd name="T53" fmla="*/ 372 h 548"/>
              <a:gd name="T54" fmla="*/ 359 w 530"/>
              <a:gd name="T55" fmla="*/ 354 h 548"/>
              <a:gd name="T56" fmla="*/ 359 w 530"/>
              <a:gd name="T57" fmla="*/ 344 h 548"/>
              <a:gd name="T58" fmla="*/ 295 w 530"/>
              <a:gd name="T59" fmla="*/ 293 h 548"/>
              <a:gd name="T60" fmla="*/ 288 w 530"/>
              <a:gd name="T61" fmla="*/ 283 h 548"/>
              <a:gd name="T62" fmla="*/ 284 w 530"/>
              <a:gd name="T63" fmla="*/ 272 h 548"/>
              <a:gd name="T64" fmla="*/ 282 w 530"/>
              <a:gd name="T65" fmla="*/ 136 h 548"/>
              <a:gd name="T66" fmla="*/ 277 w 530"/>
              <a:gd name="T67" fmla="*/ 129 h 548"/>
              <a:gd name="T68" fmla="*/ 256 w 530"/>
              <a:gd name="T69" fmla="*/ 127 h 548"/>
              <a:gd name="T70" fmla="*/ 253 w 530"/>
              <a:gd name="T71" fmla="*/ 40 h 548"/>
              <a:gd name="T72" fmla="*/ 244 w 530"/>
              <a:gd name="T73" fmla="*/ 63 h 548"/>
              <a:gd name="T74" fmla="*/ 256 w 530"/>
              <a:gd name="T75" fmla="*/ 80 h 548"/>
              <a:gd name="T76" fmla="*/ 279 w 530"/>
              <a:gd name="T77" fmla="*/ 78 h 548"/>
              <a:gd name="T78" fmla="*/ 288 w 530"/>
              <a:gd name="T79" fmla="*/ 57 h 548"/>
              <a:gd name="T80" fmla="*/ 274 w 530"/>
              <a:gd name="T81" fmla="*/ 38 h 548"/>
              <a:gd name="T82" fmla="*/ 281 w 530"/>
              <a:gd name="T83" fmla="*/ 0 h 548"/>
              <a:gd name="T84" fmla="*/ 373 w 530"/>
              <a:gd name="T85" fmla="*/ 22 h 548"/>
              <a:gd name="T86" fmla="*/ 450 w 530"/>
              <a:gd name="T87" fmla="*/ 77 h 548"/>
              <a:gd name="T88" fmla="*/ 504 w 530"/>
              <a:gd name="T89" fmla="*/ 153 h 548"/>
              <a:gd name="T90" fmla="*/ 530 w 530"/>
              <a:gd name="T91" fmla="*/ 242 h 548"/>
              <a:gd name="T92" fmla="*/ 523 w 530"/>
              <a:gd name="T93" fmla="*/ 338 h 548"/>
              <a:gd name="T94" fmla="*/ 485 w 530"/>
              <a:gd name="T95" fmla="*/ 427 h 548"/>
              <a:gd name="T96" fmla="*/ 422 w 530"/>
              <a:gd name="T97" fmla="*/ 497 h 548"/>
              <a:gd name="T98" fmla="*/ 340 w 530"/>
              <a:gd name="T99" fmla="*/ 538 h 548"/>
              <a:gd name="T100" fmla="*/ 249 w 530"/>
              <a:gd name="T101" fmla="*/ 548 h 548"/>
              <a:gd name="T102" fmla="*/ 159 w 530"/>
              <a:gd name="T103" fmla="*/ 525 h 548"/>
              <a:gd name="T104" fmla="*/ 80 w 530"/>
              <a:gd name="T105" fmla="*/ 471 h 548"/>
              <a:gd name="T106" fmla="*/ 26 w 530"/>
              <a:gd name="T107" fmla="*/ 394 h 548"/>
              <a:gd name="T108" fmla="*/ 1 w 530"/>
              <a:gd name="T109" fmla="*/ 305 h 548"/>
              <a:gd name="T110" fmla="*/ 7 w 530"/>
              <a:gd name="T111" fmla="*/ 211 h 548"/>
              <a:gd name="T112" fmla="*/ 45 w 530"/>
              <a:gd name="T113" fmla="*/ 120 h 548"/>
              <a:gd name="T114" fmla="*/ 110 w 530"/>
              <a:gd name="T115" fmla="*/ 52 h 548"/>
              <a:gd name="T116" fmla="*/ 190 w 530"/>
              <a:gd name="T117" fmla="*/ 10 h 548"/>
              <a:gd name="T118" fmla="*/ 281 w 530"/>
              <a:gd name="T119" fmla="*/ 0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0" h="548">
                <a:moveTo>
                  <a:pt x="263" y="466"/>
                </a:moveTo>
                <a:lnTo>
                  <a:pt x="253" y="469"/>
                </a:lnTo>
                <a:lnTo>
                  <a:pt x="246" y="480"/>
                </a:lnTo>
                <a:lnTo>
                  <a:pt x="244" y="492"/>
                </a:lnTo>
                <a:lnTo>
                  <a:pt x="248" y="503"/>
                </a:lnTo>
                <a:lnTo>
                  <a:pt x="256" y="510"/>
                </a:lnTo>
                <a:lnTo>
                  <a:pt x="269" y="511"/>
                </a:lnTo>
                <a:lnTo>
                  <a:pt x="279" y="508"/>
                </a:lnTo>
                <a:lnTo>
                  <a:pt x="286" y="497"/>
                </a:lnTo>
                <a:lnTo>
                  <a:pt x="288" y="487"/>
                </a:lnTo>
                <a:lnTo>
                  <a:pt x="284" y="475"/>
                </a:lnTo>
                <a:lnTo>
                  <a:pt x="274" y="468"/>
                </a:lnTo>
                <a:lnTo>
                  <a:pt x="263" y="466"/>
                </a:lnTo>
                <a:close/>
                <a:moveTo>
                  <a:pt x="471" y="251"/>
                </a:moveTo>
                <a:lnTo>
                  <a:pt x="461" y="255"/>
                </a:lnTo>
                <a:lnTo>
                  <a:pt x="454" y="265"/>
                </a:lnTo>
                <a:lnTo>
                  <a:pt x="452" y="277"/>
                </a:lnTo>
                <a:lnTo>
                  <a:pt x="455" y="288"/>
                </a:lnTo>
                <a:lnTo>
                  <a:pt x="464" y="295"/>
                </a:lnTo>
                <a:lnTo>
                  <a:pt x="476" y="297"/>
                </a:lnTo>
                <a:lnTo>
                  <a:pt x="487" y="293"/>
                </a:lnTo>
                <a:lnTo>
                  <a:pt x="494" y="283"/>
                </a:lnTo>
                <a:lnTo>
                  <a:pt x="495" y="272"/>
                </a:lnTo>
                <a:lnTo>
                  <a:pt x="492" y="260"/>
                </a:lnTo>
                <a:lnTo>
                  <a:pt x="482" y="253"/>
                </a:lnTo>
                <a:lnTo>
                  <a:pt x="471" y="251"/>
                </a:lnTo>
                <a:close/>
                <a:moveTo>
                  <a:pt x="55" y="251"/>
                </a:moveTo>
                <a:lnTo>
                  <a:pt x="45" y="255"/>
                </a:lnTo>
                <a:lnTo>
                  <a:pt x="36" y="265"/>
                </a:lnTo>
                <a:lnTo>
                  <a:pt x="35" y="277"/>
                </a:lnTo>
                <a:lnTo>
                  <a:pt x="40" y="288"/>
                </a:lnTo>
                <a:lnTo>
                  <a:pt x="49" y="295"/>
                </a:lnTo>
                <a:lnTo>
                  <a:pt x="61" y="297"/>
                </a:lnTo>
                <a:lnTo>
                  <a:pt x="71" y="293"/>
                </a:lnTo>
                <a:lnTo>
                  <a:pt x="78" y="283"/>
                </a:lnTo>
                <a:lnTo>
                  <a:pt x="80" y="272"/>
                </a:lnTo>
                <a:lnTo>
                  <a:pt x="76" y="260"/>
                </a:lnTo>
                <a:lnTo>
                  <a:pt x="66" y="253"/>
                </a:lnTo>
                <a:lnTo>
                  <a:pt x="55" y="251"/>
                </a:lnTo>
                <a:close/>
                <a:moveTo>
                  <a:pt x="256" y="127"/>
                </a:moveTo>
                <a:lnTo>
                  <a:pt x="251" y="129"/>
                </a:lnTo>
                <a:lnTo>
                  <a:pt x="248" y="131"/>
                </a:lnTo>
                <a:lnTo>
                  <a:pt x="244" y="136"/>
                </a:lnTo>
                <a:lnTo>
                  <a:pt x="242" y="141"/>
                </a:lnTo>
                <a:lnTo>
                  <a:pt x="242" y="293"/>
                </a:lnTo>
                <a:lnTo>
                  <a:pt x="244" y="298"/>
                </a:lnTo>
                <a:lnTo>
                  <a:pt x="246" y="305"/>
                </a:lnTo>
                <a:lnTo>
                  <a:pt x="249" y="311"/>
                </a:lnTo>
                <a:lnTo>
                  <a:pt x="253" y="314"/>
                </a:lnTo>
                <a:lnTo>
                  <a:pt x="331" y="373"/>
                </a:lnTo>
                <a:lnTo>
                  <a:pt x="335" y="377"/>
                </a:lnTo>
                <a:lnTo>
                  <a:pt x="340" y="377"/>
                </a:lnTo>
                <a:lnTo>
                  <a:pt x="345" y="375"/>
                </a:lnTo>
                <a:lnTo>
                  <a:pt x="349" y="372"/>
                </a:lnTo>
                <a:lnTo>
                  <a:pt x="358" y="359"/>
                </a:lnTo>
                <a:lnTo>
                  <a:pt x="359" y="354"/>
                </a:lnTo>
                <a:lnTo>
                  <a:pt x="361" y="349"/>
                </a:lnTo>
                <a:lnTo>
                  <a:pt x="359" y="344"/>
                </a:lnTo>
                <a:lnTo>
                  <a:pt x="356" y="340"/>
                </a:lnTo>
                <a:lnTo>
                  <a:pt x="295" y="293"/>
                </a:lnTo>
                <a:lnTo>
                  <a:pt x="289" y="290"/>
                </a:lnTo>
                <a:lnTo>
                  <a:pt x="288" y="283"/>
                </a:lnTo>
                <a:lnTo>
                  <a:pt x="284" y="277"/>
                </a:lnTo>
                <a:lnTo>
                  <a:pt x="284" y="272"/>
                </a:lnTo>
                <a:lnTo>
                  <a:pt x="284" y="141"/>
                </a:lnTo>
                <a:lnTo>
                  <a:pt x="282" y="136"/>
                </a:lnTo>
                <a:lnTo>
                  <a:pt x="281" y="131"/>
                </a:lnTo>
                <a:lnTo>
                  <a:pt x="277" y="129"/>
                </a:lnTo>
                <a:lnTo>
                  <a:pt x="272" y="127"/>
                </a:lnTo>
                <a:lnTo>
                  <a:pt x="256" y="127"/>
                </a:lnTo>
                <a:close/>
                <a:moveTo>
                  <a:pt x="263" y="36"/>
                </a:moveTo>
                <a:lnTo>
                  <a:pt x="253" y="40"/>
                </a:lnTo>
                <a:lnTo>
                  <a:pt x="246" y="50"/>
                </a:lnTo>
                <a:lnTo>
                  <a:pt x="244" y="63"/>
                </a:lnTo>
                <a:lnTo>
                  <a:pt x="248" y="73"/>
                </a:lnTo>
                <a:lnTo>
                  <a:pt x="256" y="80"/>
                </a:lnTo>
                <a:lnTo>
                  <a:pt x="269" y="82"/>
                </a:lnTo>
                <a:lnTo>
                  <a:pt x="279" y="78"/>
                </a:lnTo>
                <a:lnTo>
                  <a:pt x="286" y="68"/>
                </a:lnTo>
                <a:lnTo>
                  <a:pt x="288" y="57"/>
                </a:lnTo>
                <a:lnTo>
                  <a:pt x="284" y="45"/>
                </a:lnTo>
                <a:lnTo>
                  <a:pt x="274" y="38"/>
                </a:lnTo>
                <a:lnTo>
                  <a:pt x="263" y="36"/>
                </a:lnTo>
                <a:close/>
                <a:moveTo>
                  <a:pt x="281" y="0"/>
                </a:moveTo>
                <a:lnTo>
                  <a:pt x="326" y="7"/>
                </a:lnTo>
                <a:lnTo>
                  <a:pt x="373" y="22"/>
                </a:lnTo>
                <a:lnTo>
                  <a:pt x="415" y="47"/>
                </a:lnTo>
                <a:lnTo>
                  <a:pt x="450" y="77"/>
                </a:lnTo>
                <a:lnTo>
                  <a:pt x="482" y="113"/>
                </a:lnTo>
                <a:lnTo>
                  <a:pt x="504" y="153"/>
                </a:lnTo>
                <a:lnTo>
                  <a:pt x="520" y="197"/>
                </a:lnTo>
                <a:lnTo>
                  <a:pt x="530" y="242"/>
                </a:lnTo>
                <a:lnTo>
                  <a:pt x="530" y="290"/>
                </a:lnTo>
                <a:lnTo>
                  <a:pt x="523" y="338"/>
                </a:lnTo>
                <a:lnTo>
                  <a:pt x="509" y="384"/>
                </a:lnTo>
                <a:lnTo>
                  <a:pt x="485" y="427"/>
                </a:lnTo>
                <a:lnTo>
                  <a:pt x="457" y="466"/>
                </a:lnTo>
                <a:lnTo>
                  <a:pt x="422" y="497"/>
                </a:lnTo>
                <a:lnTo>
                  <a:pt x="382" y="520"/>
                </a:lnTo>
                <a:lnTo>
                  <a:pt x="340" y="538"/>
                </a:lnTo>
                <a:lnTo>
                  <a:pt x="296" y="546"/>
                </a:lnTo>
                <a:lnTo>
                  <a:pt x="249" y="548"/>
                </a:lnTo>
                <a:lnTo>
                  <a:pt x="204" y="541"/>
                </a:lnTo>
                <a:lnTo>
                  <a:pt x="159" y="525"/>
                </a:lnTo>
                <a:lnTo>
                  <a:pt x="117" y="501"/>
                </a:lnTo>
                <a:lnTo>
                  <a:pt x="80" y="471"/>
                </a:lnTo>
                <a:lnTo>
                  <a:pt x="50" y="434"/>
                </a:lnTo>
                <a:lnTo>
                  <a:pt x="26" y="394"/>
                </a:lnTo>
                <a:lnTo>
                  <a:pt x="10" y="351"/>
                </a:lnTo>
                <a:lnTo>
                  <a:pt x="1" y="305"/>
                </a:lnTo>
                <a:lnTo>
                  <a:pt x="0" y="258"/>
                </a:lnTo>
                <a:lnTo>
                  <a:pt x="7" y="211"/>
                </a:lnTo>
                <a:lnTo>
                  <a:pt x="22" y="164"/>
                </a:lnTo>
                <a:lnTo>
                  <a:pt x="45" y="120"/>
                </a:lnTo>
                <a:lnTo>
                  <a:pt x="75" y="82"/>
                </a:lnTo>
                <a:lnTo>
                  <a:pt x="110" y="52"/>
                </a:lnTo>
                <a:lnTo>
                  <a:pt x="148" y="28"/>
                </a:lnTo>
                <a:lnTo>
                  <a:pt x="190" y="10"/>
                </a:lnTo>
                <a:lnTo>
                  <a:pt x="235" y="1"/>
                </a:lnTo>
                <a:lnTo>
                  <a:pt x="28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Freeform 217">
            <a:extLst>
              <a:ext uri="{FF2B5EF4-FFF2-40B4-BE49-F238E27FC236}">
                <a16:creationId xmlns:a16="http://schemas.microsoft.com/office/drawing/2014/main" id="{EBF530F1-EB78-46AA-97F9-E27BAD2435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69496" y="6182894"/>
            <a:ext cx="320040" cy="315434"/>
          </a:xfrm>
          <a:custGeom>
            <a:avLst/>
            <a:gdLst>
              <a:gd name="T0" fmla="*/ 253 w 530"/>
              <a:gd name="T1" fmla="*/ 469 h 548"/>
              <a:gd name="T2" fmla="*/ 244 w 530"/>
              <a:gd name="T3" fmla="*/ 492 h 548"/>
              <a:gd name="T4" fmla="*/ 256 w 530"/>
              <a:gd name="T5" fmla="*/ 510 h 548"/>
              <a:gd name="T6" fmla="*/ 279 w 530"/>
              <a:gd name="T7" fmla="*/ 508 h 548"/>
              <a:gd name="T8" fmla="*/ 288 w 530"/>
              <a:gd name="T9" fmla="*/ 487 h 548"/>
              <a:gd name="T10" fmla="*/ 274 w 530"/>
              <a:gd name="T11" fmla="*/ 468 h 548"/>
              <a:gd name="T12" fmla="*/ 471 w 530"/>
              <a:gd name="T13" fmla="*/ 251 h 548"/>
              <a:gd name="T14" fmla="*/ 454 w 530"/>
              <a:gd name="T15" fmla="*/ 265 h 548"/>
              <a:gd name="T16" fmla="*/ 455 w 530"/>
              <a:gd name="T17" fmla="*/ 288 h 548"/>
              <a:gd name="T18" fmla="*/ 476 w 530"/>
              <a:gd name="T19" fmla="*/ 297 h 548"/>
              <a:gd name="T20" fmla="*/ 494 w 530"/>
              <a:gd name="T21" fmla="*/ 283 h 548"/>
              <a:gd name="T22" fmla="*/ 492 w 530"/>
              <a:gd name="T23" fmla="*/ 260 h 548"/>
              <a:gd name="T24" fmla="*/ 471 w 530"/>
              <a:gd name="T25" fmla="*/ 251 h 548"/>
              <a:gd name="T26" fmla="*/ 45 w 530"/>
              <a:gd name="T27" fmla="*/ 255 h 548"/>
              <a:gd name="T28" fmla="*/ 35 w 530"/>
              <a:gd name="T29" fmla="*/ 277 h 548"/>
              <a:gd name="T30" fmla="*/ 49 w 530"/>
              <a:gd name="T31" fmla="*/ 295 h 548"/>
              <a:gd name="T32" fmla="*/ 71 w 530"/>
              <a:gd name="T33" fmla="*/ 293 h 548"/>
              <a:gd name="T34" fmla="*/ 80 w 530"/>
              <a:gd name="T35" fmla="*/ 272 h 548"/>
              <a:gd name="T36" fmla="*/ 66 w 530"/>
              <a:gd name="T37" fmla="*/ 253 h 548"/>
              <a:gd name="T38" fmla="*/ 256 w 530"/>
              <a:gd name="T39" fmla="*/ 127 h 548"/>
              <a:gd name="T40" fmla="*/ 248 w 530"/>
              <a:gd name="T41" fmla="*/ 131 h 548"/>
              <a:gd name="T42" fmla="*/ 242 w 530"/>
              <a:gd name="T43" fmla="*/ 141 h 548"/>
              <a:gd name="T44" fmla="*/ 244 w 530"/>
              <a:gd name="T45" fmla="*/ 298 h 548"/>
              <a:gd name="T46" fmla="*/ 249 w 530"/>
              <a:gd name="T47" fmla="*/ 311 h 548"/>
              <a:gd name="T48" fmla="*/ 331 w 530"/>
              <a:gd name="T49" fmla="*/ 373 h 548"/>
              <a:gd name="T50" fmla="*/ 340 w 530"/>
              <a:gd name="T51" fmla="*/ 377 h 548"/>
              <a:gd name="T52" fmla="*/ 349 w 530"/>
              <a:gd name="T53" fmla="*/ 372 h 548"/>
              <a:gd name="T54" fmla="*/ 359 w 530"/>
              <a:gd name="T55" fmla="*/ 354 h 548"/>
              <a:gd name="T56" fmla="*/ 359 w 530"/>
              <a:gd name="T57" fmla="*/ 344 h 548"/>
              <a:gd name="T58" fmla="*/ 295 w 530"/>
              <a:gd name="T59" fmla="*/ 293 h 548"/>
              <a:gd name="T60" fmla="*/ 288 w 530"/>
              <a:gd name="T61" fmla="*/ 283 h 548"/>
              <a:gd name="T62" fmla="*/ 284 w 530"/>
              <a:gd name="T63" fmla="*/ 272 h 548"/>
              <a:gd name="T64" fmla="*/ 282 w 530"/>
              <a:gd name="T65" fmla="*/ 136 h 548"/>
              <a:gd name="T66" fmla="*/ 277 w 530"/>
              <a:gd name="T67" fmla="*/ 129 h 548"/>
              <a:gd name="T68" fmla="*/ 256 w 530"/>
              <a:gd name="T69" fmla="*/ 127 h 548"/>
              <a:gd name="T70" fmla="*/ 253 w 530"/>
              <a:gd name="T71" fmla="*/ 40 h 548"/>
              <a:gd name="T72" fmla="*/ 244 w 530"/>
              <a:gd name="T73" fmla="*/ 63 h 548"/>
              <a:gd name="T74" fmla="*/ 256 w 530"/>
              <a:gd name="T75" fmla="*/ 80 h 548"/>
              <a:gd name="T76" fmla="*/ 279 w 530"/>
              <a:gd name="T77" fmla="*/ 78 h 548"/>
              <a:gd name="T78" fmla="*/ 288 w 530"/>
              <a:gd name="T79" fmla="*/ 57 h 548"/>
              <a:gd name="T80" fmla="*/ 274 w 530"/>
              <a:gd name="T81" fmla="*/ 38 h 548"/>
              <a:gd name="T82" fmla="*/ 281 w 530"/>
              <a:gd name="T83" fmla="*/ 0 h 548"/>
              <a:gd name="T84" fmla="*/ 373 w 530"/>
              <a:gd name="T85" fmla="*/ 22 h 548"/>
              <a:gd name="T86" fmla="*/ 450 w 530"/>
              <a:gd name="T87" fmla="*/ 77 h 548"/>
              <a:gd name="T88" fmla="*/ 504 w 530"/>
              <a:gd name="T89" fmla="*/ 153 h 548"/>
              <a:gd name="T90" fmla="*/ 530 w 530"/>
              <a:gd name="T91" fmla="*/ 242 h 548"/>
              <a:gd name="T92" fmla="*/ 523 w 530"/>
              <a:gd name="T93" fmla="*/ 338 h 548"/>
              <a:gd name="T94" fmla="*/ 485 w 530"/>
              <a:gd name="T95" fmla="*/ 427 h 548"/>
              <a:gd name="T96" fmla="*/ 422 w 530"/>
              <a:gd name="T97" fmla="*/ 497 h 548"/>
              <a:gd name="T98" fmla="*/ 340 w 530"/>
              <a:gd name="T99" fmla="*/ 538 h 548"/>
              <a:gd name="T100" fmla="*/ 249 w 530"/>
              <a:gd name="T101" fmla="*/ 548 h 548"/>
              <a:gd name="T102" fmla="*/ 159 w 530"/>
              <a:gd name="T103" fmla="*/ 525 h 548"/>
              <a:gd name="T104" fmla="*/ 80 w 530"/>
              <a:gd name="T105" fmla="*/ 471 h 548"/>
              <a:gd name="T106" fmla="*/ 26 w 530"/>
              <a:gd name="T107" fmla="*/ 394 h 548"/>
              <a:gd name="T108" fmla="*/ 1 w 530"/>
              <a:gd name="T109" fmla="*/ 305 h 548"/>
              <a:gd name="T110" fmla="*/ 7 w 530"/>
              <a:gd name="T111" fmla="*/ 211 h 548"/>
              <a:gd name="T112" fmla="*/ 45 w 530"/>
              <a:gd name="T113" fmla="*/ 120 h 548"/>
              <a:gd name="T114" fmla="*/ 110 w 530"/>
              <a:gd name="T115" fmla="*/ 52 h 548"/>
              <a:gd name="T116" fmla="*/ 190 w 530"/>
              <a:gd name="T117" fmla="*/ 10 h 548"/>
              <a:gd name="T118" fmla="*/ 281 w 530"/>
              <a:gd name="T119" fmla="*/ 0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0" h="548">
                <a:moveTo>
                  <a:pt x="263" y="466"/>
                </a:moveTo>
                <a:lnTo>
                  <a:pt x="253" y="469"/>
                </a:lnTo>
                <a:lnTo>
                  <a:pt x="246" y="480"/>
                </a:lnTo>
                <a:lnTo>
                  <a:pt x="244" y="492"/>
                </a:lnTo>
                <a:lnTo>
                  <a:pt x="248" y="503"/>
                </a:lnTo>
                <a:lnTo>
                  <a:pt x="256" y="510"/>
                </a:lnTo>
                <a:lnTo>
                  <a:pt x="269" y="511"/>
                </a:lnTo>
                <a:lnTo>
                  <a:pt x="279" y="508"/>
                </a:lnTo>
                <a:lnTo>
                  <a:pt x="286" y="497"/>
                </a:lnTo>
                <a:lnTo>
                  <a:pt x="288" y="487"/>
                </a:lnTo>
                <a:lnTo>
                  <a:pt x="284" y="475"/>
                </a:lnTo>
                <a:lnTo>
                  <a:pt x="274" y="468"/>
                </a:lnTo>
                <a:lnTo>
                  <a:pt x="263" y="466"/>
                </a:lnTo>
                <a:close/>
                <a:moveTo>
                  <a:pt x="471" y="251"/>
                </a:moveTo>
                <a:lnTo>
                  <a:pt x="461" y="255"/>
                </a:lnTo>
                <a:lnTo>
                  <a:pt x="454" y="265"/>
                </a:lnTo>
                <a:lnTo>
                  <a:pt x="452" y="277"/>
                </a:lnTo>
                <a:lnTo>
                  <a:pt x="455" y="288"/>
                </a:lnTo>
                <a:lnTo>
                  <a:pt x="464" y="295"/>
                </a:lnTo>
                <a:lnTo>
                  <a:pt x="476" y="297"/>
                </a:lnTo>
                <a:lnTo>
                  <a:pt x="487" y="293"/>
                </a:lnTo>
                <a:lnTo>
                  <a:pt x="494" y="283"/>
                </a:lnTo>
                <a:lnTo>
                  <a:pt x="495" y="272"/>
                </a:lnTo>
                <a:lnTo>
                  <a:pt x="492" y="260"/>
                </a:lnTo>
                <a:lnTo>
                  <a:pt x="482" y="253"/>
                </a:lnTo>
                <a:lnTo>
                  <a:pt x="471" y="251"/>
                </a:lnTo>
                <a:close/>
                <a:moveTo>
                  <a:pt x="55" y="251"/>
                </a:moveTo>
                <a:lnTo>
                  <a:pt x="45" y="255"/>
                </a:lnTo>
                <a:lnTo>
                  <a:pt x="36" y="265"/>
                </a:lnTo>
                <a:lnTo>
                  <a:pt x="35" y="277"/>
                </a:lnTo>
                <a:lnTo>
                  <a:pt x="40" y="288"/>
                </a:lnTo>
                <a:lnTo>
                  <a:pt x="49" y="295"/>
                </a:lnTo>
                <a:lnTo>
                  <a:pt x="61" y="297"/>
                </a:lnTo>
                <a:lnTo>
                  <a:pt x="71" y="293"/>
                </a:lnTo>
                <a:lnTo>
                  <a:pt x="78" y="283"/>
                </a:lnTo>
                <a:lnTo>
                  <a:pt x="80" y="272"/>
                </a:lnTo>
                <a:lnTo>
                  <a:pt x="76" y="260"/>
                </a:lnTo>
                <a:lnTo>
                  <a:pt x="66" y="253"/>
                </a:lnTo>
                <a:lnTo>
                  <a:pt x="55" y="251"/>
                </a:lnTo>
                <a:close/>
                <a:moveTo>
                  <a:pt x="256" y="127"/>
                </a:moveTo>
                <a:lnTo>
                  <a:pt x="251" y="129"/>
                </a:lnTo>
                <a:lnTo>
                  <a:pt x="248" y="131"/>
                </a:lnTo>
                <a:lnTo>
                  <a:pt x="244" y="136"/>
                </a:lnTo>
                <a:lnTo>
                  <a:pt x="242" y="141"/>
                </a:lnTo>
                <a:lnTo>
                  <a:pt x="242" y="293"/>
                </a:lnTo>
                <a:lnTo>
                  <a:pt x="244" y="298"/>
                </a:lnTo>
                <a:lnTo>
                  <a:pt x="246" y="305"/>
                </a:lnTo>
                <a:lnTo>
                  <a:pt x="249" y="311"/>
                </a:lnTo>
                <a:lnTo>
                  <a:pt x="253" y="314"/>
                </a:lnTo>
                <a:lnTo>
                  <a:pt x="331" y="373"/>
                </a:lnTo>
                <a:lnTo>
                  <a:pt x="335" y="377"/>
                </a:lnTo>
                <a:lnTo>
                  <a:pt x="340" y="377"/>
                </a:lnTo>
                <a:lnTo>
                  <a:pt x="345" y="375"/>
                </a:lnTo>
                <a:lnTo>
                  <a:pt x="349" y="372"/>
                </a:lnTo>
                <a:lnTo>
                  <a:pt x="358" y="359"/>
                </a:lnTo>
                <a:lnTo>
                  <a:pt x="359" y="354"/>
                </a:lnTo>
                <a:lnTo>
                  <a:pt x="361" y="349"/>
                </a:lnTo>
                <a:lnTo>
                  <a:pt x="359" y="344"/>
                </a:lnTo>
                <a:lnTo>
                  <a:pt x="356" y="340"/>
                </a:lnTo>
                <a:lnTo>
                  <a:pt x="295" y="293"/>
                </a:lnTo>
                <a:lnTo>
                  <a:pt x="289" y="290"/>
                </a:lnTo>
                <a:lnTo>
                  <a:pt x="288" y="283"/>
                </a:lnTo>
                <a:lnTo>
                  <a:pt x="284" y="277"/>
                </a:lnTo>
                <a:lnTo>
                  <a:pt x="284" y="272"/>
                </a:lnTo>
                <a:lnTo>
                  <a:pt x="284" y="141"/>
                </a:lnTo>
                <a:lnTo>
                  <a:pt x="282" y="136"/>
                </a:lnTo>
                <a:lnTo>
                  <a:pt x="281" y="131"/>
                </a:lnTo>
                <a:lnTo>
                  <a:pt x="277" y="129"/>
                </a:lnTo>
                <a:lnTo>
                  <a:pt x="272" y="127"/>
                </a:lnTo>
                <a:lnTo>
                  <a:pt x="256" y="127"/>
                </a:lnTo>
                <a:close/>
                <a:moveTo>
                  <a:pt x="263" y="36"/>
                </a:moveTo>
                <a:lnTo>
                  <a:pt x="253" y="40"/>
                </a:lnTo>
                <a:lnTo>
                  <a:pt x="246" y="50"/>
                </a:lnTo>
                <a:lnTo>
                  <a:pt x="244" y="63"/>
                </a:lnTo>
                <a:lnTo>
                  <a:pt x="248" y="73"/>
                </a:lnTo>
                <a:lnTo>
                  <a:pt x="256" y="80"/>
                </a:lnTo>
                <a:lnTo>
                  <a:pt x="269" y="82"/>
                </a:lnTo>
                <a:lnTo>
                  <a:pt x="279" y="78"/>
                </a:lnTo>
                <a:lnTo>
                  <a:pt x="286" y="68"/>
                </a:lnTo>
                <a:lnTo>
                  <a:pt x="288" y="57"/>
                </a:lnTo>
                <a:lnTo>
                  <a:pt x="284" y="45"/>
                </a:lnTo>
                <a:lnTo>
                  <a:pt x="274" y="38"/>
                </a:lnTo>
                <a:lnTo>
                  <a:pt x="263" y="36"/>
                </a:lnTo>
                <a:close/>
                <a:moveTo>
                  <a:pt x="281" y="0"/>
                </a:moveTo>
                <a:lnTo>
                  <a:pt x="326" y="7"/>
                </a:lnTo>
                <a:lnTo>
                  <a:pt x="373" y="22"/>
                </a:lnTo>
                <a:lnTo>
                  <a:pt x="415" y="47"/>
                </a:lnTo>
                <a:lnTo>
                  <a:pt x="450" y="77"/>
                </a:lnTo>
                <a:lnTo>
                  <a:pt x="482" y="113"/>
                </a:lnTo>
                <a:lnTo>
                  <a:pt x="504" y="153"/>
                </a:lnTo>
                <a:lnTo>
                  <a:pt x="520" y="197"/>
                </a:lnTo>
                <a:lnTo>
                  <a:pt x="530" y="242"/>
                </a:lnTo>
                <a:lnTo>
                  <a:pt x="530" y="290"/>
                </a:lnTo>
                <a:lnTo>
                  <a:pt x="523" y="338"/>
                </a:lnTo>
                <a:lnTo>
                  <a:pt x="509" y="384"/>
                </a:lnTo>
                <a:lnTo>
                  <a:pt x="485" y="427"/>
                </a:lnTo>
                <a:lnTo>
                  <a:pt x="457" y="466"/>
                </a:lnTo>
                <a:lnTo>
                  <a:pt x="422" y="497"/>
                </a:lnTo>
                <a:lnTo>
                  <a:pt x="382" y="520"/>
                </a:lnTo>
                <a:lnTo>
                  <a:pt x="340" y="538"/>
                </a:lnTo>
                <a:lnTo>
                  <a:pt x="296" y="546"/>
                </a:lnTo>
                <a:lnTo>
                  <a:pt x="249" y="548"/>
                </a:lnTo>
                <a:lnTo>
                  <a:pt x="204" y="541"/>
                </a:lnTo>
                <a:lnTo>
                  <a:pt x="159" y="525"/>
                </a:lnTo>
                <a:lnTo>
                  <a:pt x="117" y="501"/>
                </a:lnTo>
                <a:lnTo>
                  <a:pt x="80" y="471"/>
                </a:lnTo>
                <a:lnTo>
                  <a:pt x="50" y="434"/>
                </a:lnTo>
                <a:lnTo>
                  <a:pt x="26" y="394"/>
                </a:lnTo>
                <a:lnTo>
                  <a:pt x="10" y="351"/>
                </a:lnTo>
                <a:lnTo>
                  <a:pt x="1" y="305"/>
                </a:lnTo>
                <a:lnTo>
                  <a:pt x="0" y="258"/>
                </a:lnTo>
                <a:lnTo>
                  <a:pt x="7" y="211"/>
                </a:lnTo>
                <a:lnTo>
                  <a:pt x="22" y="164"/>
                </a:lnTo>
                <a:lnTo>
                  <a:pt x="45" y="120"/>
                </a:lnTo>
                <a:lnTo>
                  <a:pt x="75" y="82"/>
                </a:lnTo>
                <a:lnTo>
                  <a:pt x="110" y="52"/>
                </a:lnTo>
                <a:lnTo>
                  <a:pt x="148" y="28"/>
                </a:lnTo>
                <a:lnTo>
                  <a:pt x="190" y="10"/>
                </a:lnTo>
                <a:lnTo>
                  <a:pt x="235" y="1"/>
                </a:lnTo>
                <a:lnTo>
                  <a:pt x="28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C692976-DE74-4E23-8893-3E966654F535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ULTRASSÔNICOS DE VAZÃO</a:t>
            </a:r>
          </a:p>
        </p:txBody>
      </p:sp>
    </p:spTree>
    <p:extLst>
      <p:ext uri="{BB962C8B-B14F-4D97-AF65-F5344CB8AC3E}">
        <p14:creationId xmlns:p14="http://schemas.microsoft.com/office/powerpoint/2010/main" val="3946462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4D86B69-D665-403F-9822-05BE30DADADC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ULTRASSÔNICOS DE VAZÃO</a:t>
            </a:r>
          </a:p>
        </p:txBody>
      </p:sp>
      <p:pic>
        <p:nvPicPr>
          <p:cNvPr id="4" name="Imagem 3" descr="Uma imagem contendo homem, em pé, olhando, mesa&#10;&#10;Descrição gerada automaticamente">
            <a:extLst>
              <a:ext uri="{FF2B5EF4-FFF2-40B4-BE49-F238E27FC236}">
                <a16:creationId xmlns:a16="http://schemas.microsoft.com/office/drawing/2014/main" id="{B5519BFB-3068-4FBE-BA74-012EF3CC5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10" y="3988049"/>
            <a:ext cx="5905849" cy="2869951"/>
          </a:xfrm>
          <a:prstGeom prst="rect">
            <a:avLst/>
          </a:prstGeom>
        </p:spPr>
      </p:pic>
      <p:pic>
        <p:nvPicPr>
          <p:cNvPr id="8" name="Imagem 7" descr="Uma imagem contendo ao ar livre, carro, estrada, viajando&#10;&#10;Descrição gerada automaticamente">
            <a:extLst>
              <a:ext uri="{FF2B5EF4-FFF2-40B4-BE49-F238E27FC236}">
                <a16:creationId xmlns:a16="http://schemas.microsoft.com/office/drawing/2014/main" id="{7B6EE6E2-47B7-4E7F-B9B6-7D836DF0D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870"/>
            <a:ext cx="4505890" cy="2189640"/>
          </a:xfrm>
          <a:prstGeom prst="rect">
            <a:avLst/>
          </a:prstGeom>
        </p:spPr>
      </p:pic>
      <p:pic>
        <p:nvPicPr>
          <p:cNvPr id="38" name="Imagem 37" descr="Carro coberto com neve&#10;&#10;Descrição gerada automaticamente">
            <a:extLst>
              <a:ext uri="{FF2B5EF4-FFF2-40B4-BE49-F238E27FC236}">
                <a16:creationId xmlns:a16="http://schemas.microsoft.com/office/drawing/2014/main" id="{22B3F9D3-A868-475E-9ED7-CA77C8924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4" y="1744910"/>
            <a:ext cx="3873927" cy="18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22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4D86B69-D665-403F-9822-05BE30DADADC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ULTRASSÔNICOS DE VAZÃO</a:t>
            </a:r>
          </a:p>
        </p:txBody>
      </p:sp>
      <p:pic>
        <p:nvPicPr>
          <p:cNvPr id="5" name="Imagem 4" descr="Uma imagem contendo edifício, fogo, hidrante, sujo&#10;&#10;Descrição gerada automaticamente">
            <a:extLst>
              <a:ext uri="{FF2B5EF4-FFF2-40B4-BE49-F238E27FC236}">
                <a16:creationId xmlns:a16="http://schemas.microsoft.com/office/drawing/2014/main" id="{E448DBF5-68FB-4FF9-B54F-42407C583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87" y="930083"/>
            <a:ext cx="2885813" cy="5938494"/>
          </a:xfrm>
          <a:prstGeom prst="rect">
            <a:avLst/>
          </a:prstGeom>
        </p:spPr>
      </p:pic>
      <p:pic>
        <p:nvPicPr>
          <p:cNvPr id="10" name="Imagem 9" descr="Uma imagem contendo ao ar livre, grama, pessoa, edifício&#10;&#10;Descrição gerada automaticamente">
            <a:extLst>
              <a:ext uri="{FF2B5EF4-FFF2-40B4-BE49-F238E27FC236}">
                <a16:creationId xmlns:a16="http://schemas.microsoft.com/office/drawing/2014/main" id="{D8E14DD7-C38B-48A6-811F-9464E89B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4886"/>
            <a:ext cx="6258187" cy="2974444"/>
          </a:xfrm>
          <a:prstGeom prst="rect">
            <a:avLst/>
          </a:prstGeom>
        </p:spPr>
      </p:pic>
      <p:pic>
        <p:nvPicPr>
          <p:cNvPr id="12" name="Imagem 11" descr="Uma imagem contendo ao ar livre, medidor, grama, rua&#10;&#10;Descrição gerada automaticamente">
            <a:extLst>
              <a:ext uri="{FF2B5EF4-FFF2-40B4-BE49-F238E27FC236}">
                <a16:creationId xmlns:a16="http://schemas.microsoft.com/office/drawing/2014/main" id="{B572B7EF-09BD-49A5-B882-8EC28036E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5" y="3895026"/>
            <a:ext cx="1447090" cy="29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42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CE7E02F-E831-455B-A4CF-56D9E3DF7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8" y="1186090"/>
            <a:ext cx="8895374" cy="531585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C20E83D-3278-418F-9C07-F57EA6E431F4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DE VAZÃO</a:t>
            </a:r>
          </a:p>
        </p:txBody>
      </p:sp>
    </p:spTree>
    <p:extLst>
      <p:ext uri="{BB962C8B-B14F-4D97-AF65-F5344CB8AC3E}">
        <p14:creationId xmlns:p14="http://schemas.microsoft.com/office/powerpoint/2010/main" val="1873593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C20E83D-3278-418F-9C07-F57EA6E431F4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DE VAZÃO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D4ED37-F2A4-499A-A568-6EE6C05DB973}"/>
              </a:ext>
            </a:extLst>
          </p:cNvPr>
          <p:cNvSpPr txBox="1"/>
          <p:nvPr/>
        </p:nvSpPr>
        <p:spPr>
          <a:xfrm>
            <a:off x="508000" y="1454092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Aplicação: Transferência de Custódia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6D7D8B6-8A8C-4B5F-98E9-5272FBF6C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33128"/>
              </p:ext>
            </p:extLst>
          </p:nvPr>
        </p:nvGraphicFramePr>
        <p:xfrm>
          <a:off x="279400" y="3574992"/>
          <a:ext cx="4889500" cy="3086100"/>
        </p:xfrm>
        <a:graphic>
          <a:graphicData uri="http://schemas.openxmlformats.org/drawingml/2006/table">
            <a:tbl>
              <a:tblPr/>
              <a:tblGrid>
                <a:gridCol w="2822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 FLOWIZ s/ GPRS 200mm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R$ 20.000,00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Vazão Nominal do Processo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Mês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m3/mês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Volume 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2.196.000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m3/ano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Considerando 1,00m3 = R$1,00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R$ 2.196.000,00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R$ 21.960,00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R$ 43.920,00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 Aparente/ano assumindo erro de 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R$ 109.800,00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perda/ano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(Retorno do Investimento)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ROI considerando erro de 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Semanas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2A4941E9-049B-498E-9821-F3624E0E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3568" y="1887481"/>
            <a:ext cx="227023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ta para a direita 11">
            <a:extLst>
              <a:ext uri="{FF2B5EF4-FFF2-40B4-BE49-F238E27FC236}">
                <a16:creationId xmlns:a16="http://schemas.microsoft.com/office/drawing/2014/main" id="{72027C8C-B1CA-4CD6-8032-318B113BE4A7}"/>
              </a:ext>
            </a:extLst>
          </p:cNvPr>
          <p:cNvSpPr/>
          <p:nvPr/>
        </p:nvSpPr>
        <p:spPr>
          <a:xfrm>
            <a:off x="1435100" y="2571692"/>
            <a:ext cx="4013200" cy="77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487618-FAFD-4445-A557-7239C947564F}"/>
              </a:ext>
            </a:extLst>
          </p:cNvPr>
          <p:cNvSpPr txBox="1"/>
          <p:nvPr/>
        </p:nvSpPr>
        <p:spPr>
          <a:xfrm>
            <a:off x="1473200" y="2800292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Qn</a:t>
            </a:r>
            <a:r>
              <a:rPr lang="pt-BR" dirty="0">
                <a:solidFill>
                  <a:schemeClr val="bg1"/>
                </a:solidFill>
              </a:rPr>
              <a:t>=250m3/h ou 2.196.000m3/ano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6CA78C4-B0CF-4239-8F8A-A856D2BDE1AE}"/>
              </a:ext>
            </a:extLst>
          </p:cNvPr>
          <p:cNvSpPr txBox="1"/>
          <p:nvPr/>
        </p:nvSpPr>
        <p:spPr>
          <a:xfrm>
            <a:off x="5384800" y="4159194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RETORNO DO INVESTIMENTO EM MENOS DE UM ANO!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4766356-1061-4F2E-8607-59918AD3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82" y="1081542"/>
            <a:ext cx="1293938" cy="24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>
            <a:extLst>
              <a:ext uri="{FF2B5EF4-FFF2-40B4-BE49-F238E27FC236}">
                <a16:creationId xmlns:a16="http://schemas.microsoft.com/office/drawing/2014/main" id="{B99755F4-A4CE-4BB9-9DB8-B909237D136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1008684"/>
            <a:ext cx="8040067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GARANTIR O BOM EMPREGO DOS MACROMEDIDORES?</a:t>
            </a:r>
          </a:p>
        </p:txBody>
      </p:sp>
      <p:pic>
        <p:nvPicPr>
          <p:cNvPr id="6" name="Imagem 6" descr="Captacao Passauna-DN900-27abr2011_.jpg">
            <a:extLst>
              <a:ext uri="{FF2B5EF4-FFF2-40B4-BE49-F238E27FC236}">
                <a16:creationId xmlns:a16="http://schemas.microsoft.com/office/drawing/2014/main" id="{4F23C505-CC11-4343-A6DF-EF39B890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35" y="2011346"/>
            <a:ext cx="3508375" cy="2633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03042009122.jpg">
            <a:extLst>
              <a:ext uri="{FF2B5EF4-FFF2-40B4-BE49-F238E27FC236}">
                <a16:creationId xmlns:a16="http://schemas.microsoft.com/office/drawing/2014/main" id="{9A064F88-A8DE-47C4-8446-6ACEAB5CB2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6132" y="3582982"/>
            <a:ext cx="3789227" cy="284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874D91C-ACA4-442D-BCEA-EE6C267770DC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DE VAZÃO</a:t>
            </a:r>
          </a:p>
        </p:txBody>
      </p:sp>
      <p:pic>
        <p:nvPicPr>
          <p:cNvPr id="2" name="Imagem 1" descr="painel completo.bmp">
            <a:extLst>
              <a:ext uri="{FF2B5EF4-FFF2-40B4-BE49-F238E27FC236}">
                <a16:creationId xmlns:a16="http://schemas.microsoft.com/office/drawing/2014/main" id="{C38324BE-1051-4DD4-8E79-B843C8CE0C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169" y="4645008"/>
            <a:ext cx="3132705" cy="24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5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>
            <a:extLst>
              <a:ext uri="{FF2B5EF4-FFF2-40B4-BE49-F238E27FC236}">
                <a16:creationId xmlns:a16="http://schemas.microsoft.com/office/drawing/2014/main" id="{B99755F4-A4CE-4BB9-9DB8-B909237D136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1008684"/>
            <a:ext cx="8040067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GARANTIR O BOM EMPREGO DOS MACROMEDIDORES?</a:t>
            </a:r>
          </a:p>
        </p:txBody>
      </p:sp>
      <p:pic>
        <p:nvPicPr>
          <p:cNvPr id="3" name="Imagem 2" descr="verificacao macro.bmp">
            <a:extLst>
              <a:ext uri="{FF2B5EF4-FFF2-40B4-BE49-F238E27FC236}">
                <a16:creationId xmlns:a16="http://schemas.microsoft.com/office/drawing/2014/main" id="{D875C16F-A4AE-450E-B9C5-3A6E807CB3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454" y="1787040"/>
            <a:ext cx="7727091" cy="482331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E958105-E2C6-4438-8682-97D6C8A58599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DE VAZÃO</a:t>
            </a:r>
          </a:p>
        </p:txBody>
      </p:sp>
    </p:spTree>
    <p:extLst>
      <p:ext uri="{BB962C8B-B14F-4D97-AF65-F5344CB8AC3E}">
        <p14:creationId xmlns:p14="http://schemas.microsoft.com/office/powerpoint/2010/main" val="7617467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57727C-ED9F-440A-8985-A73443301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9" y="1276350"/>
            <a:ext cx="6524625" cy="43053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618F4FB-C12E-4E32-9212-5800E797AD58}"/>
              </a:ext>
            </a:extLst>
          </p:cNvPr>
          <p:cNvSpPr/>
          <p:nvPr/>
        </p:nvSpPr>
        <p:spPr>
          <a:xfrm>
            <a:off x="0" y="6142018"/>
            <a:ext cx="9144000" cy="707886"/>
          </a:xfrm>
          <a:prstGeom prst="rect">
            <a:avLst/>
          </a:prstGeom>
          <a:solidFill>
            <a:srgbClr val="005079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CONSIDERAÇÕES FINAIS</a:t>
            </a:r>
          </a:p>
          <a:p>
            <a:pPr lvl="1" algn="ctr"/>
            <a:endParaRPr lang="pt-BR" sz="1200" b="1" dirty="0">
              <a:solidFill>
                <a:schemeClr val="bg1">
                  <a:lumMod val="9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3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r>
              <a:rPr lang="pt-BR" altLang="pt-BR" sz="4000"/>
              <a:t>                        </a:t>
            </a:r>
          </a:p>
        </p:txBody>
      </p:sp>
      <p:sp>
        <p:nvSpPr>
          <p:cNvPr id="8" name="CaixaDeTexto 20">
            <a:extLst>
              <a:ext uri="{FF2B5EF4-FFF2-40B4-BE49-F238E27FC236}">
                <a16:creationId xmlns:a16="http://schemas.microsoft.com/office/drawing/2014/main" id="{2A8E1C65-E8FF-4BD6-9948-FD9E40E6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845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just">
              <a:defRPr sz="2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rgbClr val="FF0000"/>
                </a:solidFill>
              </a:rPr>
              <a:t>“Jamais devemos medir por medir e tão pouco estimar, uma vez que erros nessas medições ou estimativas acarretará sempre em tomadas de decisões equivocadas podendo causar prejuízos imensuráveis.”</a:t>
            </a:r>
          </a:p>
          <a:p>
            <a:r>
              <a:rPr lang="pt-BR" dirty="0">
                <a:solidFill>
                  <a:srgbClr val="FF0000"/>
                </a:solidFill>
              </a:rPr>
              <a:t>		     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pPr algn="r"/>
            <a:r>
              <a:rPr lang="pt-BR" dirty="0">
                <a:solidFill>
                  <a:srgbClr val="FF0000"/>
                </a:solidFill>
              </a:rPr>
              <a:t>  Eng. Gustavo Lamon</a:t>
            </a:r>
          </a:p>
        </p:txBody>
      </p:sp>
      <p:sp>
        <p:nvSpPr>
          <p:cNvPr id="9" name="CaixaDeTexto 20">
            <a:extLst>
              <a:ext uri="{FF2B5EF4-FFF2-40B4-BE49-F238E27FC236}">
                <a16:creationId xmlns:a16="http://schemas.microsoft.com/office/drawing/2014/main" id="{4DB748FC-790C-4E4E-8155-D47D7FBE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651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técnica é o esforço para poupar esforços”</a:t>
            </a:r>
          </a:p>
          <a:p>
            <a:pPr algn="r"/>
            <a:endParaRPr lang="pt-BR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Ortega Y </a:t>
            </a:r>
            <a:r>
              <a:rPr lang="pt-BR" sz="2000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Gasset</a:t>
            </a:r>
            <a:endParaRPr lang="pt-BR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20">
            <a:extLst>
              <a:ext uri="{FF2B5EF4-FFF2-40B4-BE49-F238E27FC236}">
                <a16:creationId xmlns:a16="http://schemas.microsoft.com/office/drawing/2014/main" id="{5AF065E5-9630-4868-A4D8-5DFF2ED2D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8594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just">
              <a:defRPr sz="2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“Custo, é todo o investimento que não traz resultado.</a:t>
            </a:r>
          </a:p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Investimento, é todo custo que traz resultado”.</a:t>
            </a:r>
          </a:p>
          <a:p>
            <a:endParaRPr lang="pt-BR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Eng. Gustavo Lamon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9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r>
              <a:rPr lang="pt-BR" altLang="pt-BR" sz="4000"/>
              <a:t>                      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04901"/>
            <a:ext cx="8686800" cy="5220399"/>
          </a:xfrm>
        </p:spPr>
        <p:txBody>
          <a:bodyPr>
            <a:normAutofit lnSpcReduction="10000"/>
          </a:bodyPr>
          <a:lstStyle/>
          <a:p>
            <a:pPr lvl="1">
              <a:lnSpc>
                <a:spcPct val="80000"/>
              </a:lnSpc>
              <a:buFontTx/>
              <a:buNone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40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32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 PELA ATENÇÃO!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Eng. Gustavo Lamon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31-3373-1552 / 31-99209-7582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gustavo@lamon.com.br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72BE54-A40C-4A01-9BFF-332A9D9CB62B}"/>
              </a:ext>
            </a:extLst>
          </p:cNvPr>
          <p:cNvSpPr txBox="1"/>
          <p:nvPr/>
        </p:nvSpPr>
        <p:spPr>
          <a:xfrm>
            <a:off x="7739192" y="6514761"/>
            <a:ext cx="140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M.:Ir.:C.:T.:M.:R</a:t>
            </a:r>
            <a:r>
              <a:rPr lang="pt-BR" sz="1400" dirty="0"/>
              <a:t>.:</a:t>
            </a:r>
          </a:p>
        </p:txBody>
      </p:sp>
    </p:spTree>
    <p:extLst>
      <p:ext uri="{BB962C8B-B14F-4D97-AF65-F5344CB8AC3E}">
        <p14:creationId xmlns:p14="http://schemas.microsoft.com/office/powerpoint/2010/main" val="297281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82EB9F-86E1-4BB6-8E3B-005BDFB63D81}"/>
              </a:ext>
            </a:extLst>
          </p:cNvPr>
          <p:cNvSpPr txBox="1">
            <a:spLocks noChangeArrowheads="1"/>
          </p:cNvSpPr>
          <p:nvPr/>
        </p:nvSpPr>
        <p:spPr>
          <a:xfrm>
            <a:off x="265616" y="247641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sobre nós</a:t>
            </a:r>
          </a:p>
        </p:txBody>
      </p:sp>
      <p:sp>
        <p:nvSpPr>
          <p:cNvPr id="36" name="CaixaDeTexto 5">
            <a:extLst>
              <a:ext uri="{FF2B5EF4-FFF2-40B4-BE49-F238E27FC236}">
                <a16:creationId xmlns:a16="http://schemas.microsoft.com/office/drawing/2014/main" id="{6C74A683-E29A-468A-B133-3014019E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77" y="930377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LAMON EM BELO HORIZONTE</a:t>
            </a:r>
          </a:p>
        </p:txBody>
      </p:sp>
      <p:pic>
        <p:nvPicPr>
          <p:cNvPr id="6" name="Picture 2" descr="BANCADA DE CALIBRAÇÃO DE VAZÃO">
            <a:extLst>
              <a:ext uri="{FF2B5EF4-FFF2-40B4-BE49-F238E27FC236}">
                <a16:creationId xmlns:a16="http://schemas.microsoft.com/office/drawing/2014/main" id="{45C8EF6F-5E17-4535-8543-26FF035D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4" y="1377087"/>
            <a:ext cx="8266112" cy="548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8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9454FE2-91E1-4359-814A-3C591CE9E515}"/>
              </a:ext>
            </a:extLst>
          </p:cNvPr>
          <p:cNvSpPr/>
          <p:nvPr/>
        </p:nvSpPr>
        <p:spPr>
          <a:xfrm>
            <a:off x="0" y="6165912"/>
            <a:ext cx="9144000" cy="692091"/>
          </a:xfrm>
          <a:prstGeom prst="rect">
            <a:avLst/>
          </a:prstGeom>
          <a:solidFill>
            <a:srgbClr val="0050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>
                <a:latin typeface="Gill Sans MT Condensed" panose="020B0506020104020203" pitchFamily="34" charset="0"/>
              </a:rPr>
              <a:t>MEDIDOR ELETROMAGNÉTICO DE VAZÃO</a:t>
            </a:r>
            <a:endParaRPr lang="pt-BR" sz="3200" dirty="0">
              <a:latin typeface="Gill Sans MT Condensed" panose="020B05060201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2FC5877-D750-4A11-B937-D8338C14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6777"/>
            <a:ext cx="9144000" cy="43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E57E4CB1-DA5E-4058-A5AD-243460255DE0}"/>
              </a:ext>
            </a:extLst>
          </p:cNvPr>
          <p:cNvSpPr txBox="1"/>
          <p:nvPr/>
        </p:nvSpPr>
        <p:spPr>
          <a:xfrm>
            <a:off x="955675" y="939800"/>
            <a:ext cx="69573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kern="0" dirty="0" err="1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Medidores</a:t>
            </a:r>
            <a:r>
              <a:rPr lang="en-US" sz="28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 ISOMAG</a:t>
            </a:r>
            <a:r>
              <a:rPr lang="en-US" sz="2800" kern="0" baseline="30000" dirty="0">
                <a:solidFill>
                  <a:srgbClr val="0092D2"/>
                </a:solidFill>
                <a:latin typeface="Vectora LT Std Black"/>
                <a:ea typeface="Geneva" pitchFamily="123" charset="-128"/>
                <a:cs typeface="Arial" panose="020B0604020202020204" pitchFamily="34" charset="0"/>
              </a:rPr>
              <a:t>®</a:t>
            </a:r>
            <a:r>
              <a:rPr lang="en-US" sz="28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 para o mercado de </a:t>
            </a:r>
            <a:r>
              <a:rPr lang="en-US" sz="2800" kern="0" dirty="0" err="1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águas</a:t>
            </a:r>
            <a:endParaRPr lang="en-US" sz="2800" kern="0" dirty="0">
              <a:solidFill>
                <a:srgbClr val="0092D2"/>
              </a:solidFill>
              <a:latin typeface="Vectora LT Std Black" charset="0"/>
              <a:ea typeface="Geneva" pitchFamily="123" charset="-128"/>
            </a:endParaRPr>
          </a:p>
        </p:txBody>
      </p:sp>
      <p:sp>
        <p:nvSpPr>
          <p:cNvPr id="6" name="Rettangolo con angoli arrotondati 7">
            <a:extLst>
              <a:ext uri="{FF2B5EF4-FFF2-40B4-BE49-F238E27FC236}">
                <a16:creationId xmlns:a16="http://schemas.microsoft.com/office/drawing/2014/main" id="{77BFD0DF-81B9-4BE2-B5CC-114D362DDB71}"/>
              </a:ext>
            </a:extLst>
          </p:cNvPr>
          <p:cNvSpPr/>
          <p:nvPr/>
        </p:nvSpPr>
        <p:spPr bwMode="auto">
          <a:xfrm>
            <a:off x="5138911" y="3726889"/>
            <a:ext cx="3609557" cy="2109620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z="2400">
              <a:solidFill>
                <a:srgbClr val="000000"/>
              </a:solidFill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7" name="Rettangolo 8">
            <a:extLst>
              <a:ext uri="{FF2B5EF4-FFF2-40B4-BE49-F238E27FC236}">
                <a16:creationId xmlns:a16="http://schemas.microsoft.com/office/drawing/2014/main" id="{9B1AD3AB-C1ED-4512-A44F-4A97D425736C}"/>
              </a:ext>
            </a:extLst>
          </p:cNvPr>
          <p:cNvSpPr/>
          <p:nvPr/>
        </p:nvSpPr>
        <p:spPr>
          <a:xfrm>
            <a:off x="709253" y="1484784"/>
            <a:ext cx="872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i="1" dirty="0">
                <a:solidFill>
                  <a:srgbClr val="0070C0"/>
                </a:solidFill>
                <a:latin typeface="Vectora LT Std Black"/>
              </a:rPr>
              <a:t>Sensor</a:t>
            </a:r>
            <a:endParaRPr lang="it-IT" sz="2000" i="1" dirty="0">
              <a:solidFill>
                <a:srgbClr val="0070C0"/>
              </a:solidFill>
            </a:endParaRPr>
          </a:p>
        </p:txBody>
      </p:sp>
      <p:sp>
        <p:nvSpPr>
          <p:cNvPr id="11" name="Rettangolo 9">
            <a:extLst>
              <a:ext uri="{FF2B5EF4-FFF2-40B4-BE49-F238E27FC236}">
                <a16:creationId xmlns:a16="http://schemas.microsoft.com/office/drawing/2014/main" id="{CBA15D78-ECC1-4694-A0BE-4427CE29D943}"/>
              </a:ext>
            </a:extLst>
          </p:cNvPr>
          <p:cNvSpPr/>
          <p:nvPr/>
        </p:nvSpPr>
        <p:spPr>
          <a:xfrm>
            <a:off x="709253" y="3726890"/>
            <a:ext cx="1195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i="1" dirty="0">
                <a:solidFill>
                  <a:srgbClr val="0070C0"/>
                </a:solidFill>
                <a:latin typeface="Vectora LT Std Black"/>
              </a:rPr>
              <a:t>Converter</a:t>
            </a:r>
            <a:endParaRPr lang="it-IT" sz="2000" i="1" dirty="0">
              <a:solidFill>
                <a:srgbClr val="0070C0"/>
              </a:solidFill>
            </a:endParaRP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D8DE827A-464B-4BD7-912F-6E3AC3AE1986}"/>
              </a:ext>
            </a:extLst>
          </p:cNvPr>
          <p:cNvSpPr/>
          <p:nvPr/>
        </p:nvSpPr>
        <p:spPr>
          <a:xfrm>
            <a:off x="5364092" y="3726889"/>
            <a:ext cx="2756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i="1" dirty="0">
                <a:solidFill>
                  <a:srgbClr val="0070C0"/>
                </a:solidFill>
                <a:latin typeface="Vectora LT Std Black"/>
              </a:rPr>
              <a:t>Compact Flowmeter</a:t>
            </a:r>
            <a:endParaRPr lang="it-IT" sz="2000" i="1" dirty="0">
              <a:solidFill>
                <a:srgbClr val="0070C0"/>
              </a:solidFill>
            </a:endParaRPr>
          </a:p>
        </p:txBody>
      </p:sp>
      <p:sp>
        <p:nvSpPr>
          <p:cNvPr id="13" name="Rettangolo con angoli arrotondati 11">
            <a:extLst>
              <a:ext uri="{FF2B5EF4-FFF2-40B4-BE49-F238E27FC236}">
                <a16:creationId xmlns:a16="http://schemas.microsoft.com/office/drawing/2014/main" id="{9046210C-FF42-42C9-8AC6-4AE99B1FF4A8}"/>
              </a:ext>
            </a:extLst>
          </p:cNvPr>
          <p:cNvSpPr/>
          <p:nvPr/>
        </p:nvSpPr>
        <p:spPr bwMode="auto">
          <a:xfrm>
            <a:off x="467544" y="1529109"/>
            <a:ext cx="7836046" cy="2100183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z="2400">
              <a:solidFill>
                <a:srgbClr val="000000"/>
              </a:solidFill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7A70F6F8-7819-4E5C-A0B2-B87CB472B16B}"/>
              </a:ext>
            </a:extLst>
          </p:cNvPr>
          <p:cNvSpPr/>
          <p:nvPr/>
        </p:nvSpPr>
        <p:spPr bwMode="auto">
          <a:xfrm>
            <a:off x="467544" y="3726893"/>
            <a:ext cx="4536504" cy="2100183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z="2400">
              <a:solidFill>
                <a:srgbClr val="000000"/>
              </a:solidFill>
              <a:latin typeface="Arial" charset="0"/>
              <a:ea typeface="Geneva" charset="0"/>
              <a:cs typeface="Geneva" charset="0"/>
            </a:endParaRPr>
          </a:p>
        </p:txBody>
      </p:sp>
      <p:grpSp>
        <p:nvGrpSpPr>
          <p:cNvPr id="15" name="Gruppo 15">
            <a:extLst>
              <a:ext uri="{FF2B5EF4-FFF2-40B4-BE49-F238E27FC236}">
                <a16:creationId xmlns:a16="http://schemas.microsoft.com/office/drawing/2014/main" id="{951E4326-525F-476F-9D58-708B08409107}"/>
              </a:ext>
            </a:extLst>
          </p:cNvPr>
          <p:cNvGrpSpPr/>
          <p:nvPr/>
        </p:nvGrpSpPr>
        <p:grpSpPr>
          <a:xfrm>
            <a:off x="2428511" y="3354924"/>
            <a:ext cx="648072" cy="654906"/>
            <a:chOff x="2670443" y="3134904"/>
            <a:chExt cx="648072" cy="654906"/>
          </a:xfrm>
        </p:grpSpPr>
        <p:sp>
          <p:nvSpPr>
            <p:cNvPr id="16" name="Ovale 17">
              <a:extLst>
                <a:ext uri="{FF2B5EF4-FFF2-40B4-BE49-F238E27FC236}">
                  <a16:creationId xmlns:a16="http://schemas.microsoft.com/office/drawing/2014/main" id="{BCA37AC0-8E86-4CE6-AE48-94ED90F5F9F1}"/>
                </a:ext>
              </a:extLst>
            </p:cNvPr>
            <p:cNvSpPr/>
            <p:nvPr/>
          </p:nvSpPr>
          <p:spPr bwMode="auto">
            <a:xfrm>
              <a:off x="2670443" y="3141738"/>
              <a:ext cx="648072" cy="648072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endParaRPr>
            </a:p>
          </p:txBody>
        </p:sp>
        <p:sp>
          <p:nvSpPr>
            <p:cNvPr id="17" name="CasellaDiTesto 18">
              <a:extLst>
                <a:ext uri="{FF2B5EF4-FFF2-40B4-BE49-F238E27FC236}">
                  <a16:creationId xmlns:a16="http://schemas.microsoft.com/office/drawing/2014/main" id="{114AC582-A2EE-4D04-9779-3E2D156A7A14}"/>
                </a:ext>
              </a:extLst>
            </p:cNvPr>
            <p:cNvSpPr txBox="1"/>
            <p:nvPr/>
          </p:nvSpPr>
          <p:spPr>
            <a:xfrm>
              <a:off x="2771800" y="3134904"/>
              <a:ext cx="50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dirty="0"/>
                <a:t>+</a:t>
              </a:r>
            </a:p>
          </p:txBody>
        </p:sp>
      </p:grpSp>
      <p:pic>
        <p:nvPicPr>
          <p:cNvPr id="18" name="Immagine 1">
            <a:extLst>
              <a:ext uri="{FF2B5EF4-FFF2-40B4-BE49-F238E27FC236}">
                <a16:creationId xmlns:a16="http://schemas.microsoft.com/office/drawing/2014/main" id="{8B4A97B9-7B3E-490F-86C8-92038C6C57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49" y="4233759"/>
            <a:ext cx="925944" cy="96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24">
            <a:extLst>
              <a:ext uri="{FF2B5EF4-FFF2-40B4-BE49-F238E27FC236}">
                <a16:creationId xmlns:a16="http://schemas.microsoft.com/office/drawing/2014/main" id="{BE19B44D-5B17-4A59-B2A4-F84FC01D20F1}"/>
              </a:ext>
            </a:extLst>
          </p:cNvPr>
          <p:cNvSpPr txBox="1"/>
          <p:nvPr/>
        </p:nvSpPr>
        <p:spPr>
          <a:xfrm>
            <a:off x="582496" y="5262794"/>
            <a:ext cx="1066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Vectora LT Std Black"/>
              </a:rPr>
              <a:t>MV110</a:t>
            </a:r>
            <a:r>
              <a:rPr lang="it-IT" sz="1600" dirty="0">
                <a:latin typeface="Vectora LT Std Black"/>
              </a:rPr>
              <a:t>/W</a:t>
            </a:r>
          </a:p>
          <a:p>
            <a:pPr algn="ctr"/>
            <a:r>
              <a:rPr lang="it-IT" sz="1600" dirty="0" err="1">
                <a:latin typeface="Vectora LT Std Black"/>
              </a:rPr>
              <a:t>MV210</a:t>
            </a:r>
            <a:endParaRPr lang="it-IT" sz="1600" dirty="0">
              <a:latin typeface="Vectora LT Std Black"/>
            </a:endParaRPr>
          </a:p>
        </p:txBody>
      </p:sp>
      <p:sp>
        <p:nvSpPr>
          <p:cNvPr id="20" name="CasellaDiTesto 25">
            <a:extLst>
              <a:ext uri="{FF2B5EF4-FFF2-40B4-BE49-F238E27FC236}">
                <a16:creationId xmlns:a16="http://schemas.microsoft.com/office/drawing/2014/main" id="{072398D0-99F9-4E4E-BF67-129A8324A213}"/>
              </a:ext>
            </a:extLst>
          </p:cNvPr>
          <p:cNvSpPr txBox="1"/>
          <p:nvPr/>
        </p:nvSpPr>
        <p:spPr>
          <a:xfrm>
            <a:off x="1703754" y="5365404"/>
            <a:ext cx="3196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Vectora LT Std Black"/>
              </a:rPr>
              <a:t>MV800</a:t>
            </a:r>
            <a:r>
              <a:rPr lang="it-IT" sz="1600" dirty="0">
                <a:latin typeface="Vectora LT Std Black"/>
              </a:rPr>
              <a:t>          </a:t>
            </a:r>
            <a:r>
              <a:rPr lang="it-IT" sz="1600" dirty="0" err="1">
                <a:latin typeface="Vectora LT Std Black"/>
              </a:rPr>
              <a:t>MV145</a:t>
            </a:r>
            <a:r>
              <a:rPr lang="it-IT" sz="1600" dirty="0">
                <a:latin typeface="Vectora LT Std Black"/>
              </a:rPr>
              <a:t>           </a:t>
            </a:r>
            <a:r>
              <a:rPr lang="it-IT" sz="1600" dirty="0" err="1">
                <a:latin typeface="Vectora LT Std Black"/>
              </a:rPr>
              <a:t>MV255</a:t>
            </a:r>
            <a:endParaRPr lang="it-IT" sz="1600" dirty="0">
              <a:latin typeface="Vectora LT Std Black"/>
            </a:endParaRPr>
          </a:p>
        </p:txBody>
      </p:sp>
      <p:sp>
        <p:nvSpPr>
          <p:cNvPr id="21" name="CasellaDiTesto 36">
            <a:extLst>
              <a:ext uri="{FF2B5EF4-FFF2-40B4-BE49-F238E27FC236}">
                <a16:creationId xmlns:a16="http://schemas.microsoft.com/office/drawing/2014/main" id="{D6BD7782-F412-471E-8B1A-F14F1B3B7900}"/>
              </a:ext>
            </a:extLst>
          </p:cNvPr>
          <p:cNvSpPr txBox="1"/>
          <p:nvPr/>
        </p:nvSpPr>
        <p:spPr>
          <a:xfrm>
            <a:off x="585700" y="3023203"/>
            <a:ext cx="7658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Vectora LT Std Black"/>
              </a:rPr>
              <a:t>MS2500</a:t>
            </a:r>
            <a:r>
              <a:rPr lang="it-IT" sz="1600" dirty="0">
                <a:latin typeface="Vectora LT Std Black"/>
              </a:rPr>
              <a:t>       </a:t>
            </a:r>
            <a:r>
              <a:rPr lang="it-IT" sz="1600" dirty="0" err="1">
                <a:latin typeface="Vectora LT Std Black"/>
              </a:rPr>
              <a:t>MS1000</a:t>
            </a:r>
            <a:r>
              <a:rPr lang="it-IT" sz="1600" dirty="0">
                <a:latin typeface="Vectora LT Std Black"/>
              </a:rPr>
              <a:t>         </a:t>
            </a:r>
            <a:r>
              <a:rPr lang="it-IT" sz="1600" dirty="0" err="1">
                <a:latin typeface="Vectora LT Std Black"/>
              </a:rPr>
              <a:t>MS5000</a:t>
            </a:r>
            <a:r>
              <a:rPr lang="it-IT" sz="1600" dirty="0">
                <a:latin typeface="Vectora LT Std Black"/>
              </a:rPr>
              <a:t>           </a:t>
            </a:r>
            <a:r>
              <a:rPr lang="it-IT" sz="1600" dirty="0" err="1">
                <a:latin typeface="Vectora LT Std Black"/>
              </a:rPr>
              <a:t>MS600</a:t>
            </a:r>
            <a:r>
              <a:rPr lang="it-IT" sz="1600" dirty="0">
                <a:latin typeface="Vectora LT Std Black"/>
              </a:rPr>
              <a:t>           </a:t>
            </a:r>
            <a:r>
              <a:rPr lang="it-IT" sz="1600" dirty="0" err="1">
                <a:latin typeface="Vectora LT Std Black"/>
              </a:rPr>
              <a:t>MS501</a:t>
            </a:r>
            <a:r>
              <a:rPr lang="it-IT" sz="1600" dirty="0">
                <a:latin typeface="Vectora LT Std Black"/>
              </a:rPr>
              <a:t>             </a:t>
            </a:r>
            <a:r>
              <a:rPr lang="it-IT" sz="1600" dirty="0" err="1">
                <a:latin typeface="Vectora LT Std Black"/>
              </a:rPr>
              <a:t>MS3810</a:t>
            </a:r>
            <a:r>
              <a:rPr lang="it-IT" sz="1600" dirty="0">
                <a:latin typeface="Vectora LT Std Black"/>
              </a:rPr>
              <a:t>      </a:t>
            </a:r>
            <a:r>
              <a:rPr lang="it-IT" sz="1600" dirty="0" err="1">
                <a:latin typeface="Vectora LT Std Black"/>
              </a:rPr>
              <a:t>MS3780</a:t>
            </a:r>
            <a:endParaRPr lang="it-IT" sz="1600" dirty="0">
              <a:latin typeface="Vectora LT Std Black"/>
            </a:endParaRPr>
          </a:p>
        </p:txBody>
      </p:sp>
      <p:sp>
        <p:nvSpPr>
          <p:cNvPr id="22" name="CasellaDiTesto 39">
            <a:extLst>
              <a:ext uri="{FF2B5EF4-FFF2-40B4-BE49-F238E27FC236}">
                <a16:creationId xmlns:a16="http://schemas.microsoft.com/office/drawing/2014/main" id="{5964ED95-81E7-47E1-9B58-DFFC4CA395B9}"/>
              </a:ext>
            </a:extLst>
          </p:cNvPr>
          <p:cNvSpPr txBox="1"/>
          <p:nvPr/>
        </p:nvSpPr>
        <p:spPr>
          <a:xfrm>
            <a:off x="5652123" y="5341582"/>
            <a:ext cx="323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Vectora LT Std Black"/>
              </a:rPr>
              <a:t>CS3820</a:t>
            </a:r>
            <a:r>
              <a:rPr lang="it-IT" sz="1600" dirty="0">
                <a:latin typeface="Vectora LT Std Black"/>
              </a:rPr>
              <a:t>                         </a:t>
            </a:r>
            <a:r>
              <a:rPr lang="it-IT" sz="1600" dirty="0" err="1">
                <a:latin typeface="Vectora LT Std Black"/>
              </a:rPr>
              <a:t>CS8100</a:t>
            </a:r>
            <a:endParaRPr lang="it-IT" sz="1600" dirty="0">
              <a:latin typeface="Vectora LT Std Black"/>
            </a:endParaRPr>
          </a:p>
        </p:txBody>
      </p:sp>
      <p:pic>
        <p:nvPicPr>
          <p:cNvPr id="23" name="Immagine 26" descr="Immagine che contiene verde&#10;&#10;Descrizione generata automaticamente">
            <a:extLst>
              <a:ext uri="{FF2B5EF4-FFF2-40B4-BE49-F238E27FC236}">
                <a16:creationId xmlns:a16="http://schemas.microsoft.com/office/drawing/2014/main" id="{A0B98917-7747-4E92-8BE2-D60015F314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37" y="2054322"/>
            <a:ext cx="845775" cy="900000"/>
          </a:xfrm>
          <a:prstGeom prst="rect">
            <a:avLst/>
          </a:prstGeom>
        </p:spPr>
      </p:pic>
      <p:pic>
        <p:nvPicPr>
          <p:cNvPr id="24" name="Immagine 30" descr="Immagine che contiene verde, sedendo, interni&#10;&#10;Descrizione generata automaticamente">
            <a:extLst>
              <a:ext uri="{FF2B5EF4-FFF2-40B4-BE49-F238E27FC236}">
                <a16:creationId xmlns:a16="http://schemas.microsoft.com/office/drawing/2014/main" id="{8A768081-46CD-4D70-B415-CDB1EC94E9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739" y="2000089"/>
            <a:ext cx="558124" cy="900000"/>
          </a:xfrm>
          <a:prstGeom prst="rect">
            <a:avLst/>
          </a:prstGeom>
        </p:spPr>
      </p:pic>
      <p:pic>
        <p:nvPicPr>
          <p:cNvPr id="25" name="Immagine 34" descr="Immagine che contiene arancia, interni&#10;&#10;Descrizione generata automaticamente">
            <a:extLst>
              <a:ext uri="{FF2B5EF4-FFF2-40B4-BE49-F238E27FC236}">
                <a16:creationId xmlns:a16="http://schemas.microsoft.com/office/drawing/2014/main" id="{54823703-B853-4BAD-9E2A-5658FB9B29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003" y="2000089"/>
            <a:ext cx="682902" cy="900000"/>
          </a:xfrm>
          <a:prstGeom prst="rect">
            <a:avLst/>
          </a:prstGeom>
        </p:spPr>
      </p:pic>
      <p:pic>
        <p:nvPicPr>
          <p:cNvPr id="26" name="Immagine 37" descr="Immagine che contiene interni, sedendo&#10;&#10;Descrizione generata automaticamente">
            <a:extLst>
              <a:ext uri="{FF2B5EF4-FFF2-40B4-BE49-F238E27FC236}">
                <a16:creationId xmlns:a16="http://schemas.microsoft.com/office/drawing/2014/main" id="{A7E9FC98-4DF9-4D39-B44E-9533F700DF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971611"/>
            <a:ext cx="564490" cy="900000"/>
          </a:xfrm>
          <a:prstGeom prst="rect">
            <a:avLst/>
          </a:prstGeom>
        </p:spPr>
      </p:pic>
      <p:pic>
        <p:nvPicPr>
          <p:cNvPr id="27" name="Immagine 40" descr="Immagine che contiene musica&#10;&#10;Descrizione generata automaticamente">
            <a:extLst>
              <a:ext uri="{FF2B5EF4-FFF2-40B4-BE49-F238E27FC236}">
                <a16:creationId xmlns:a16="http://schemas.microsoft.com/office/drawing/2014/main" id="{77817DC5-7E94-4CCF-AEDA-0081893FC2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61598" y="1603054"/>
            <a:ext cx="198634" cy="1440000"/>
          </a:xfrm>
          <a:prstGeom prst="rect">
            <a:avLst/>
          </a:prstGeom>
        </p:spPr>
      </p:pic>
      <p:pic>
        <p:nvPicPr>
          <p:cNvPr id="28" name="Immagine 42" descr="Immagine che contiene interni, sedendo&#10;&#10;Descrizione generata automaticamente">
            <a:extLst>
              <a:ext uri="{FF2B5EF4-FFF2-40B4-BE49-F238E27FC236}">
                <a16:creationId xmlns:a16="http://schemas.microsoft.com/office/drawing/2014/main" id="{3F4BB7EC-2906-48E7-B18C-F55E2D41EC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710" y="1848412"/>
            <a:ext cx="359353" cy="1080000"/>
          </a:xfrm>
          <a:prstGeom prst="rect">
            <a:avLst/>
          </a:prstGeom>
        </p:spPr>
      </p:pic>
      <p:pic>
        <p:nvPicPr>
          <p:cNvPr id="29" name="Immagine 44" descr="Immagine che contiene torta, interni, trasporto, satellite&#10;&#10;Descrizione generata automaticamente">
            <a:extLst>
              <a:ext uri="{FF2B5EF4-FFF2-40B4-BE49-F238E27FC236}">
                <a16:creationId xmlns:a16="http://schemas.microsoft.com/office/drawing/2014/main" id="{B0102659-F955-459D-A573-99728DD740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07" y="4365709"/>
            <a:ext cx="1750382" cy="720000"/>
          </a:xfrm>
          <a:prstGeom prst="rect">
            <a:avLst/>
          </a:prstGeom>
        </p:spPr>
      </p:pic>
      <p:pic>
        <p:nvPicPr>
          <p:cNvPr id="30" name="Immagine 46" descr="Immagine che contiene bianco, sedendo&#10;&#10;Descrizione generata automaticamente">
            <a:extLst>
              <a:ext uri="{FF2B5EF4-FFF2-40B4-BE49-F238E27FC236}">
                <a16:creationId xmlns:a16="http://schemas.microsoft.com/office/drawing/2014/main" id="{3A3492C1-8D39-4B3E-882C-45CB535F1D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4530087"/>
            <a:ext cx="783784" cy="651536"/>
          </a:xfrm>
          <a:prstGeom prst="rect">
            <a:avLst/>
          </a:prstGeom>
        </p:spPr>
      </p:pic>
      <p:pic>
        <p:nvPicPr>
          <p:cNvPr id="31" name="Immagine 48" descr="Immagine che contiene scatola, sedendo, interni, verde&#10;&#10;Descrizione generata automaticamente">
            <a:extLst>
              <a:ext uri="{FF2B5EF4-FFF2-40B4-BE49-F238E27FC236}">
                <a16:creationId xmlns:a16="http://schemas.microsoft.com/office/drawing/2014/main" id="{94D4CAED-FFA9-4C9C-A319-4ABFEC5D392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009" y="4357331"/>
            <a:ext cx="765233" cy="720000"/>
          </a:xfrm>
          <a:prstGeom prst="rect">
            <a:avLst/>
          </a:prstGeom>
        </p:spPr>
      </p:pic>
      <p:pic>
        <p:nvPicPr>
          <p:cNvPr id="32" name="Immagine 50">
            <a:extLst>
              <a:ext uri="{FF2B5EF4-FFF2-40B4-BE49-F238E27FC236}">
                <a16:creationId xmlns:a16="http://schemas.microsoft.com/office/drawing/2014/main" id="{611E5C36-00C0-4594-AA82-D3C1FD58E2C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363" y="4009830"/>
            <a:ext cx="946695" cy="1260000"/>
          </a:xfrm>
          <a:prstGeom prst="rect">
            <a:avLst/>
          </a:prstGeom>
        </p:spPr>
      </p:pic>
      <p:pic>
        <p:nvPicPr>
          <p:cNvPr id="33" name="Immagine 52">
            <a:extLst>
              <a:ext uri="{FF2B5EF4-FFF2-40B4-BE49-F238E27FC236}">
                <a16:creationId xmlns:a16="http://schemas.microsoft.com/office/drawing/2014/main" id="{F414B53F-2D6D-4837-A768-2BCBDC90910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54" y="3991287"/>
            <a:ext cx="982103" cy="1260000"/>
          </a:xfrm>
          <a:prstGeom prst="rect">
            <a:avLst/>
          </a:prstGeom>
        </p:spPr>
      </p:pic>
      <p:pic>
        <p:nvPicPr>
          <p:cNvPr id="34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15741F79-2AC7-440D-9108-4BA946A12B0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108" y="1758412"/>
            <a:ext cx="964481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99BC385-D4AB-4E08-8942-65BED171EDC7}"/>
              </a:ext>
            </a:extLst>
          </p:cNvPr>
          <p:cNvSpPr txBox="1">
            <a:spLocks noChangeArrowheads="1"/>
          </p:cNvSpPr>
          <p:nvPr/>
        </p:nvSpPr>
        <p:spPr>
          <a:xfrm>
            <a:off x="265618" y="247641"/>
            <a:ext cx="5157787" cy="4457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MEDIDORES ELETROMAGNÉTICOS DE VAZÃO</a:t>
            </a:r>
          </a:p>
        </p:txBody>
      </p:sp>
      <p:sp>
        <p:nvSpPr>
          <p:cNvPr id="35" name="CasellaDiTesto 122">
            <a:extLst>
              <a:ext uri="{FF2B5EF4-FFF2-40B4-BE49-F238E27FC236}">
                <a16:creationId xmlns:a16="http://schemas.microsoft.com/office/drawing/2014/main" id="{4A91254E-A065-4051-823F-BCE843DFFB97}"/>
              </a:ext>
            </a:extLst>
          </p:cNvPr>
          <p:cNvSpPr txBox="1"/>
          <p:nvPr/>
        </p:nvSpPr>
        <p:spPr>
          <a:xfrm>
            <a:off x="896952" y="1359250"/>
            <a:ext cx="682911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Main features of </a:t>
            </a:r>
            <a:r>
              <a:rPr lang="en-US" sz="3200" kern="0" dirty="0" err="1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ISOMAG</a:t>
            </a:r>
            <a:r>
              <a:rPr lang="en-US" sz="32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® Flowmeters </a:t>
            </a:r>
          </a:p>
          <a:p>
            <a:pPr>
              <a:defRPr/>
            </a:pPr>
            <a:r>
              <a:rPr lang="en-US" sz="3200" kern="0" dirty="0">
                <a:solidFill>
                  <a:srgbClr val="0092D2"/>
                </a:solidFill>
                <a:latin typeface="Vectora LT Std Black" charset="0"/>
                <a:ea typeface="Geneva" pitchFamily="123" charset="-128"/>
              </a:rPr>
              <a:t>for Water Market</a:t>
            </a:r>
          </a:p>
        </p:txBody>
      </p:sp>
      <p:sp>
        <p:nvSpPr>
          <p:cNvPr id="36" name="Rettangolo con angoli arrotondati 2">
            <a:extLst>
              <a:ext uri="{FF2B5EF4-FFF2-40B4-BE49-F238E27FC236}">
                <a16:creationId xmlns:a16="http://schemas.microsoft.com/office/drawing/2014/main" id="{D68732CF-B818-407C-9A71-2857CE667ACA}"/>
              </a:ext>
            </a:extLst>
          </p:cNvPr>
          <p:cNvSpPr/>
          <p:nvPr/>
        </p:nvSpPr>
        <p:spPr bwMode="auto">
          <a:xfrm>
            <a:off x="696853" y="1184154"/>
            <a:ext cx="8273040" cy="509857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37" name="Rettangolo con angoli arrotondati 125">
            <a:extLst>
              <a:ext uri="{FF2B5EF4-FFF2-40B4-BE49-F238E27FC236}">
                <a16:creationId xmlns:a16="http://schemas.microsoft.com/office/drawing/2014/main" id="{DF1F5B74-7296-4991-BD36-BA5BE2A40B12}"/>
              </a:ext>
            </a:extLst>
          </p:cNvPr>
          <p:cNvSpPr/>
          <p:nvPr/>
        </p:nvSpPr>
        <p:spPr bwMode="auto">
          <a:xfrm>
            <a:off x="4008590" y="1328170"/>
            <a:ext cx="4830498" cy="4813512"/>
          </a:xfrm>
          <a:prstGeom prst="round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38" name="Rettangolo con angoli arrotondati 1">
            <a:extLst>
              <a:ext uri="{FF2B5EF4-FFF2-40B4-BE49-F238E27FC236}">
                <a16:creationId xmlns:a16="http://schemas.microsoft.com/office/drawing/2014/main" id="{6AFA0B03-8D9B-41D4-873B-DE2923CE74F2}"/>
              </a:ext>
            </a:extLst>
          </p:cNvPr>
          <p:cNvSpPr/>
          <p:nvPr/>
        </p:nvSpPr>
        <p:spPr bwMode="auto">
          <a:xfrm>
            <a:off x="920475" y="1328170"/>
            <a:ext cx="2944730" cy="3454292"/>
          </a:xfrm>
          <a:prstGeom prst="round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grpSp>
        <p:nvGrpSpPr>
          <p:cNvPr id="39" name="Gruppo 8">
            <a:extLst>
              <a:ext uri="{FF2B5EF4-FFF2-40B4-BE49-F238E27FC236}">
                <a16:creationId xmlns:a16="http://schemas.microsoft.com/office/drawing/2014/main" id="{9714969D-14F8-4EDF-8D4F-E89E51CC9332}"/>
              </a:ext>
            </a:extLst>
          </p:cNvPr>
          <p:cNvGrpSpPr/>
          <p:nvPr/>
        </p:nvGrpSpPr>
        <p:grpSpPr>
          <a:xfrm>
            <a:off x="5943129" y="4000401"/>
            <a:ext cx="1008114" cy="962652"/>
            <a:chOff x="2771802" y="1170204"/>
            <a:chExt cx="1008114" cy="962652"/>
          </a:xfrm>
        </p:grpSpPr>
        <p:grpSp>
          <p:nvGrpSpPr>
            <p:cNvPr id="40" name="Gruppo 22">
              <a:extLst>
                <a:ext uri="{FF2B5EF4-FFF2-40B4-BE49-F238E27FC236}">
                  <a16:creationId xmlns:a16="http://schemas.microsoft.com/office/drawing/2014/main" id="{06D8EB98-153A-40B7-8488-4B11C324EC47}"/>
                </a:ext>
              </a:extLst>
            </p:cNvPr>
            <p:cNvGrpSpPr/>
            <p:nvPr/>
          </p:nvGrpSpPr>
          <p:grpSpPr>
            <a:xfrm>
              <a:off x="2771802" y="1177768"/>
              <a:ext cx="1008114" cy="955088"/>
              <a:chOff x="2771798" y="1177768"/>
              <a:chExt cx="1450323" cy="1440000"/>
            </a:xfrm>
          </p:grpSpPr>
          <p:sp>
            <p:nvSpPr>
              <p:cNvPr id="42" name="Esagono 23">
                <a:extLst>
                  <a:ext uri="{FF2B5EF4-FFF2-40B4-BE49-F238E27FC236}">
                    <a16:creationId xmlns:a16="http://schemas.microsoft.com/office/drawing/2014/main" id="{708C9496-FFE0-4E5D-BAED-99070556BDA3}"/>
                  </a:ext>
                </a:extLst>
              </p:cNvPr>
              <p:cNvSpPr/>
              <p:nvPr/>
            </p:nvSpPr>
            <p:spPr bwMode="auto">
              <a:xfrm>
                <a:off x="2781961" y="1177768"/>
                <a:ext cx="1440160" cy="1440000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pic>
            <p:nvPicPr>
              <p:cNvPr id="43" name="Immagine 2">
                <a:extLst>
                  <a:ext uri="{FF2B5EF4-FFF2-40B4-BE49-F238E27FC236}">
                    <a16:creationId xmlns:a16="http://schemas.microsoft.com/office/drawing/2014/main" id="{80961F7E-39EA-4E6A-B10B-0019F88C9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798" y="1255510"/>
                <a:ext cx="1450320" cy="12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Esagono 25">
              <a:extLst>
                <a:ext uri="{FF2B5EF4-FFF2-40B4-BE49-F238E27FC236}">
                  <a16:creationId xmlns:a16="http://schemas.microsoft.com/office/drawing/2014/main" id="{8F24EE66-9A3C-4ECA-9162-CB02497160BF}"/>
                </a:ext>
              </a:extLst>
            </p:cNvPr>
            <p:cNvSpPr/>
            <p:nvPr/>
          </p:nvSpPr>
          <p:spPr bwMode="auto">
            <a:xfrm>
              <a:off x="2781961" y="1170204"/>
              <a:ext cx="997951" cy="962652"/>
            </a:xfrm>
            <a:prstGeom prst="hexagon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44" name="Gruppo 88">
            <a:extLst>
              <a:ext uri="{FF2B5EF4-FFF2-40B4-BE49-F238E27FC236}">
                <a16:creationId xmlns:a16="http://schemas.microsoft.com/office/drawing/2014/main" id="{A3564649-36F8-44E9-B4F3-4D6D34F7A086}"/>
              </a:ext>
            </a:extLst>
          </p:cNvPr>
          <p:cNvGrpSpPr/>
          <p:nvPr/>
        </p:nvGrpSpPr>
        <p:grpSpPr>
          <a:xfrm>
            <a:off x="6797944" y="2442066"/>
            <a:ext cx="1004199" cy="955088"/>
            <a:chOff x="562281" y="2483253"/>
            <a:chExt cx="1004199" cy="955088"/>
          </a:xfrm>
        </p:grpSpPr>
        <p:pic>
          <p:nvPicPr>
            <p:cNvPr id="45" name="Immagine 31">
              <a:extLst>
                <a:ext uri="{FF2B5EF4-FFF2-40B4-BE49-F238E27FC236}">
                  <a16:creationId xmlns:a16="http://schemas.microsoft.com/office/drawing/2014/main" id="{BDFA7BDB-CEE3-4FDD-8F16-9570E4B4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281" y="2510473"/>
              <a:ext cx="997900" cy="866470"/>
            </a:xfrm>
            <a:prstGeom prst="rect">
              <a:avLst/>
            </a:prstGeom>
          </p:spPr>
        </p:pic>
        <p:sp>
          <p:nvSpPr>
            <p:cNvPr id="46" name="Esagono 64">
              <a:extLst>
                <a:ext uri="{FF2B5EF4-FFF2-40B4-BE49-F238E27FC236}">
                  <a16:creationId xmlns:a16="http://schemas.microsoft.com/office/drawing/2014/main" id="{0647EFA8-51D1-45A9-8105-9F8BB0CA57FB}"/>
                </a:ext>
              </a:extLst>
            </p:cNvPr>
            <p:cNvSpPr/>
            <p:nvPr/>
          </p:nvSpPr>
          <p:spPr bwMode="auto">
            <a:xfrm>
              <a:off x="565430" y="2483253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47" name="Gruppo 92">
            <a:extLst>
              <a:ext uri="{FF2B5EF4-FFF2-40B4-BE49-F238E27FC236}">
                <a16:creationId xmlns:a16="http://schemas.microsoft.com/office/drawing/2014/main" id="{824D7F40-FA73-48FF-8F22-AFCFD9F90228}"/>
              </a:ext>
            </a:extLst>
          </p:cNvPr>
          <p:cNvGrpSpPr/>
          <p:nvPr/>
        </p:nvGrpSpPr>
        <p:grpSpPr>
          <a:xfrm>
            <a:off x="7627439" y="2960258"/>
            <a:ext cx="1047701" cy="962652"/>
            <a:chOff x="1833625" y="2911384"/>
            <a:chExt cx="1047701" cy="962652"/>
          </a:xfrm>
        </p:grpSpPr>
        <p:sp>
          <p:nvSpPr>
            <p:cNvPr id="48" name="Esagono 60">
              <a:extLst>
                <a:ext uri="{FF2B5EF4-FFF2-40B4-BE49-F238E27FC236}">
                  <a16:creationId xmlns:a16="http://schemas.microsoft.com/office/drawing/2014/main" id="{5C8A1FB2-5A50-49FF-997C-747AAF430A6E}"/>
                </a:ext>
              </a:extLst>
            </p:cNvPr>
            <p:cNvSpPr/>
            <p:nvPr/>
          </p:nvSpPr>
          <p:spPr bwMode="auto">
            <a:xfrm>
              <a:off x="1858501" y="2911384"/>
              <a:ext cx="997951" cy="962652"/>
            </a:xfrm>
            <a:prstGeom prst="hexagon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49" name="Immagine 70">
              <a:extLst>
                <a:ext uri="{FF2B5EF4-FFF2-40B4-BE49-F238E27FC236}">
                  <a16:creationId xmlns:a16="http://schemas.microsoft.com/office/drawing/2014/main" id="{34293325-FCAB-465D-BEE9-F188F8349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3625" y="2950166"/>
              <a:ext cx="1047701" cy="908825"/>
            </a:xfrm>
            <a:prstGeom prst="rect">
              <a:avLst/>
            </a:prstGeom>
          </p:spPr>
        </p:pic>
      </p:grpSp>
      <p:grpSp>
        <p:nvGrpSpPr>
          <p:cNvPr id="50" name="Gruppo 91">
            <a:extLst>
              <a:ext uri="{FF2B5EF4-FFF2-40B4-BE49-F238E27FC236}">
                <a16:creationId xmlns:a16="http://schemas.microsoft.com/office/drawing/2014/main" id="{D925F56A-1EDD-4FB6-9507-6F83F270BFE2}"/>
              </a:ext>
            </a:extLst>
          </p:cNvPr>
          <p:cNvGrpSpPr/>
          <p:nvPr/>
        </p:nvGrpSpPr>
        <p:grpSpPr>
          <a:xfrm>
            <a:off x="6708049" y="3467429"/>
            <a:ext cx="1079675" cy="962652"/>
            <a:chOff x="6568347" y="3304556"/>
            <a:chExt cx="1079675" cy="962652"/>
          </a:xfrm>
        </p:grpSpPr>
        <p:pic>
          <p:nvPicPr>
            <p:cNvPr id="51" name="Immagine 67">
              <a:extLst>
                <a:ext uri="{FF2B5EF4-FFF2-40B4-BE49-F238E27FC236}">
                  <a16:creationId xmlns:a16="http://schemas.microsoft.com/office/drawing/2014/main" id="{5516D6F9-E0C6-43D0-A561-CCE7D70B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8347" y="3330647"/>
              <a:ext cx="1079675" cy="936561"/>
            </a:xfrm>
            <a:prstGeom prst="rect">
              <a:avLst/>
            </a:prstGeom>
          </p:spPr>
        </p:pic>
        <p:sp>
          <p:nvSpPr>
            <p:cNvPr id="52" name="Esagono 74">
              <a:extLst>
                <a:ext uri="{FF2B5EF4-FFF2-40B4-BE49-F238E27FC236}">
                  <a16:creationId xmlns:a16="http://schemas.microsoft.com/office/drawing/2014/main" id="{4391CFD8-4C21-4609-9606-0F557D5B91A0}"/>
                </a:ext>
              </a:extLst>
            </p:cNvPr>
            <p:cNvSpPr/>
            <p:nvPr/>
          </p:nvSpPr>
          <p:spPr bwMode="auto">
            <a:xfrm>
              <a:off x="6650071" y="3304556"/>
              <a:ext cx="997951" cy="962652"/>
            </a:xfrm>
            <a:prstGeom prst="hexagon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53" name="Gruppo 89">
            <a:extLst>
              <a:ext uri="{FF2B5EF4-FFF2-40B4-BE49-F238E27FC236}">
                <a16:creationId xmlns:a16="http://schemas.microsoft.com/office/drawing/2014/main" id="{C48680BE-3656-4EAE-9AD3-485C26CDF624}"/>
              </a:ext>
            </a:extLst>
          </p:cNvPr>
          <p:cNvGrpSpPr/>
          <p:nvPr/>
        </p:nvGrpSpPr>
        <p:grpSpPr>
          <a:xfrm>
            <a:off x="6789773" y="4522811"/>
            <a:ext cx="1008112" cy="962652"/>
            <a:chOff x="6650071" y="4376714"/>
            <a:chExt cx="1008112" cy="962652"/>
          </a:xfrm>
        </p:grpSpPr>
        <p:pic>
          <p:nvPicPr>
            <p:cNvPr id="54" name="Immagine 68">
              <a:extLst>
                <a:ext uri="{FF2B5EF4-FFF2-40B4-BE49-F238E27FC236}">
                  <a16:creationId xmlns:a16="http://schemas.microsoft.com/office/drawing/2014/main" id="{78F60133-40CF-4F95-9B0C-ED72E2F90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071" y="4461027"/>
              <a:ext cx="1008112" cy="873501"/>
            </a:xfrm>
            <a:prstGeom prst="rect">
              <a:avLst/>
            </a:prstGeom>
          </p:spPr>
        </p:pic>
        <p:sp>
          <p:nvSpPr>
            <p:cNvPr id="55" name="Esagono 75">
              <a:extLst>
                <a:ext uri="{FF2B5EF4-FFF2-40B4-BE49-F238E27FC236}">
                  <a16:creationId xmlns:a16="http://schemas.microsoft.com/office/drawing/2014/main" id="{F5FB9B37-3BA0-4217-836E-7827EB89D8C8}"/>
                </a:ext>
              </a:extLst>
            </p:cNvPr>
            <p:cNvSpPr/>
            <p:nvPr/>
          </p:nvSpPr>
          <p:spPr bwMode="auto">
            <a:xfrm>
              <a:off x="6655200" y="4376714"/>
              <a:ext cx="997951" cy="962652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56" name="Gruppo 13">
            <a:extLst>
              <a:ext uri="{FF2B5EF4-FFF2-40B4-BE49-F238E27FC236}">
                <a16:creationId xmlns:a16="http://schemas.microsoft.com/office/drawing/2014/main" id="{512E636A-1C69-4C14-8486-41F4D5749F8B}"/>
              </a:ext>
            </a:extLst>
          </p:cNvPr>
          <p:cNvGrpSpPr/>
          <p:nvPr/>
        </p:nvGrpSpPr>
        <p:grpSpPr>
          <a:xfrm>
            <a:off x="5109007" y="3477053"/>
            <a:ext cx="1029217" cy="955088"/>
            <a:chOff x="3137530" y="3038872"/>
            <a:chExt cx="1029217" cy="955088"/>
          </a:xfrm>
        </p:grpSpPr>
        <p:pic>
          <p:nvPicPr>
            <p:cNvPr id="57" name="Immagine 6">
              <a:extLst>
                <a:ext uri="{FF2B5EF4-FFF2-40B4-BE49-F238E27FC236}">
                  <a16:creationId xmlns:a16="http://schemas.microsoft.com/office/drawing/2014/main" id="{BEE1FE48-CB77-4FC7-9FC4-4744A0217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139" y="3078662"/>
              <a:ext cx="1028608" cy="89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Esagono 83">
              <a:extLst>
                <a:ext uri="{FF2B5EF4-FFF2-40B4-BE49-F238E27FC236}">
                  <a16:creationId xmlns:a16="http://schemas.microsoft.com/office/drawing/2014/main" id="{9F70B707-9B72-4CC2-A642-CFB78D2F950C}"/>
                </a:ext>
              </a:extLst>
            </p:cNvPr>
            <p:cNvSpPr/>
            <p:nvPr/>
          </p:nvSpPr>
          <p:spPr bwMode="auto">
            <a:xfrm>
              <a:off x="3137530" y="3038872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59" name="Gruppo 94">
            <a:extLst>
              <a:ext uri="{FF2B5EF4-FFF2-40B4-BE49-F238E27FC236}">
                <a16:creationId xmlns:a16="http://schemas.microsoft.com/office/drawing/2014/main" id="{9E4CCBDE-D28C-40D5-967B-6EDC36B812C4}"/>
              </a:ext>
            </a:extLst>
          </p:cNvPr>
          <p:cNvGrpSpPr/>
          <p:nvPr/>
        </p:nvGrpSpPr>
        <p:grpSpPr>
          <a:xfrm>
            <a:off x="4240699" y="1930276"/>
            <a:ext cx="1001050" cy="955088"/>
            <a:chOff x="4137299" y="2081277"/>
            <a:chExt cx="1001050" cy="955088"/>
          </a:xfrm>
        </p:grpSpPr>
        <p:grpSp>
          <p:nvGrpSpPr>
            <p:cNvPr id="60" name="Gruppo 84">
              <a:extLst>
                <a:ext uri="{FF2B5EF4-FFF2-40B4-BE49-F238E27FC236}">
                  <a16:creationId xmlns:a16="http://schemas.microsoft.com/office/drawing/2014/main" id="{44E43284-B1EE-4082-9F24-E722B4BAABF5}"/>
                </a:ext>
              </a:extLst>
            </p:cNvPr>
            <p:cNvGrpSpPr/>
            <p:nvPr/>
          </p:nvGrpSpPr>
          <p:grpSpPr>
            <a:xfrm>
              <a:off x="4137299" y="2081277"/>
              <a:ext cx="1001050" cy="955088"/>
              <a:chOff x="4137299" y="2081277"/>
              <a:chExt cx="1001050" cy="955088"/>
            </a:xfrm>
          </p:grpSpPr>
          <p:pic>
            <p:nvPicPr>
              <p:cNvPr id="62" name="Immagine 66">
                <a:extLst>
                  <a:ext uri="{FF2B5EF4-FFF2-40B4-BE49-F238E27FC236}">
                    <a16:creationId xmlns:a16="http://schemas.microsoft.com/office/drawing/2014/main" id="{FB51450B-A76D-4C7A-81DA-11CB3FE04A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2353" y="2246262"/>
                <a:ext cx="599974" cy="62511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3" name="Esagono 82">
                <a:extLst>
                  <a:ext uri="{FF2B5EF4-FFF2-40B4-BE49-F238E27FC236}">
                    <a16:creationId xmlns:a16="http://schemas.microsoft.com/office/drawing/2014/main" id="{CDE163D1-3CBB-4158-A2EC-B4045D34719E}"/>
                  </a:ext>
                </a:extLst>
              </p:cNvPr>
              <p:cNvSpPr/>
              <p:nvPr/>
            </p:nvSpPr>
            <p:spPr bwMode="auto">
              <a:xfrm>
                <a:off x="4137299" y="2081277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61" name="CasellaDiTesto 93">
              <a:extLst>
                <a:ext uri="{FF2B5EF4-FFF2-40B4-BE49-F238E27FC236}">
                  <a16:creationId xmlns:a16="http://schemas.microsoft.com/office/drawing/2014/main" id="{3A735D1E-2533-4105-9545-AF9B8574B6C0}"/>
                </a:ext>
              </a:extLst>
            </p:cNvPr>
            <p:cNvSpPr txBox="1"/>
            <p:nvPr/>
          </p:nvSpPr>
          <p:spPr>
            <a:xfrm>
              <a:off x="4355611" y="2596348"/>
              <a:ext cx="77850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800" dirty="0" err="1">
                  <a:latin typeface="Vectora LT Std Bold"/>
                </a:rPr>
                <a:t>ALKALINE</a:t>
              </a:r>
              <a:endParaRPr lang="it-IT" sz="800" dirty="0">
                <a:latin typeface="Vectora LT Std Bold"/>
              </a:endParaRPr>
            </a:p>
          </p:txBody>
        </p:sp>
      </p:grpSp>
      <p:grpSp>
        <p:nvGrpSpPr>
          <p:cNvPr id="64" name="Gruppo 95">
            <a:extLst>
              <a:ext uri="{FF2B5EF4-FFF2-40B4-BE49-F238E27FC236}">
                <a16:creationId xmlns:a16="http://schemas.microsoft.com/office/drawing/2014/main" id="{C74B2B44-6A97-49FE-A772-749596D0BEFC}"/>
              </a:ext>
            </a:extLst>
          </p:cNvPr>
          <p:cNvGrpSpPr/>
          <p:nvPr/>
        </p:nvGrpSpPr>
        <p:grpSpPr>
          <a:xfrm>
            <a:off x="4259362" y="2971213"/>
            <a:ext cx="1001050" cy="955088"/>
            <a:chOff x="4137299" y="2081277"/>
            <a:chExt cx="1001050" cy="955088"/>
          </a:xfrm>
        </p:grpSpPr>
        <p:grpSp>
          <p:nvGrpSpPr>
            <p:cNvPr id="65" name="Gruppo 96">
              <a:extLst>
                <a:ext uri="{FF2B5EF4-FFF2-40B4-BE49-F238E27FC236}">
                  <a16:creationId xmlns:a16="http://schemas.microsoft.com/office/drawing/2014/main" id="{E9519A47-AAC3-4D4E-85A2-FDA5AE9F44D2}"/>
                </a:ext>
              </a:extLst>
            </p:cNvPr>
            <p:cNvGrpSpPr/>
            <p:nvPr/>
          </p:nvGrpSpPr>
          <p:grpSpPr>
            <a:xfrm>
              <a:off x="4137299" y="2081277"/>
              <a:ext cx="1001050" cy="955088"/>
              <a:chOff x="4137299" y="2081277"/>
              <a:chExt cx="1001050" cy="955088"/>
            </a:xfrm>
          </p:grpSpPr>
          <p:pic>
            <p:nvPicPr>
              <p:cNvPr id="67" name="Immagine 98">
                <a:extLst>
                  <a:ext uri="{FF2B5EF4-FFF2-40B4-BE49-F238E27FC236}">
                    <a16:creationId xmlns:a16="http://schemas.microsoft.com/office/drawing/2014/main" id="{A632988C-33D0-4793-BD54-FF4D29FCFF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2353" y="2246262"/>
                <a:ext cx="599974" cy="625118"/>
              </a:xfrm>
              <a:prstGeom prst="rect">
                <a:avLst/>
              </a:prstGeom>
            </p:spPr>
          </p:pic>
          <p:sp>
            <p:nvSpPr>
              <p:cNvPr id="68" name="Esagono 99">
                <a:extLst>
                  <a:ext uri="{FF2B5EF4-FFF2-40B4-BE49-F238E27FC236}">
                    <a16:creationId xmlns:a16="http://schemas.microsoft.com/office/drawing/2014/main" id="{7E05951C-FDF0-4FDC-8215-198F6A4BCF4B}"/>
                  </a:ext>
                </a:extLst>
              </p:cNvPr>
              <p:cNvSpPr/>
              <p:nvPr/>
            </p:nvSpPr>
            <p:spPr bwMode="auto">
              <a:xfrm>
                <a:off x="4137299" y="2081277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66" name="CasellaDiTesto 97">
              <a:extLst>
                <a:ext uri="{FF2B5EF4-FFF2-40B4-BE49-F238E27FC236}">
                  <a16:creationId xmlns:a16="http://schemas.microsoft.com/office/drawing/2014/main" id="{0374C6E3-3C3F-4A3A-A349-6B7CCD080E02}"/>
                </a:ext>
              </a:extLst>
            </p:cNvPr>
            <p:cNvSpPr txBox="1"/>
            <p:nvPr/>
          </p:nvSpPr>
          <p:spPr>
            <a:xfrm>
              <a:off x="4372702" y="2596348"/>
              <a:ext cx="5967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>
                  <a:latin typeface="Vectora LT Std Bold"/>
                </a:rPr>
                <a:t>LITHIUM</a:t>
              </a:r>
              <a:endParaRPr lang="it-IT" sz="800" dirty="0">
                <a:latin typeface="Vectora LT Std Bold"/>
              </a:endParaRPr>
            </a:p>
          </p:txBody>
        </p:sp>
      </p:grpSp>
      <p:grpSp>
        <p:nvGrpSpPr>
          <p:cNvPr id="69" name="Gruppo 108">
            <a:extLst>
              <a:ext uri="{FF2B5EF4-FFF2-40B4-BE49-F238E27FC236}">
                <a16:creationId xmlns:a16="http://schemas.microsoft.com/office/drawing/2014/main" id="{774106BF-701A-473D-870C-6152A3DEABC4}"/>
              </a:ext>
            </a:extLst>
          </p:cNvPr>
          <p:cNvGrpSpPr/>
          <p:nvPr/>
        </p:nvGrpSpPr>
        <p:grpSpPr>
          <a:xfrm>
            <a:off x="5101258" y="2442066"/>
            <a:ext cx="1001050" cy="955088"/>
            <a:chOff x="5156007" y="3919631"/>
            <a:chExt cx="1001050" cy="955088"/>
          </a:xfrm>
        </p:grpSpPr>
        <p:grpSp>
          <p:nvGrpSpPr>
            <p:cNvPr id="70" name="Gruppo 100">
              <a:extLst>
                <a:ext uri="{FF2B5EF4-FFF2-40B4-BE49-F238E27FC236}">
                  <a16:creationId xmlns:a16="http://schemas.microsoft.com/office/drawing/2014/main" id="{A484C032-3882-473F-9028-01E335B5DB17}"/>
                </a:ext>
              </a:extLst>
            </p:cNvPr>
            <p:cNvGrpSpPr/>
            <p:nvPr/>
          </p:nvGrpSpPr>
          <p:grpSpPr>
            <a:xfrm>
              <a:off x="5156007" y="3919631"/>
              <a:ext cx="1001050" cy="955088"/>
              <a:chOff x="4137299" y="2081277"/>
              <a:chExt cx="1001050" cy="955088"/>
            </a:xfrm>
          </p:grpSpPr>
          <p:sp>
            <p:nvSpPr>
              <p:cNvPr id="74" name="Esagono 104">
                <a:extLst>
                  <a:ext uri="{FF2B5EF4-FFF2-40B4-BE49-F238E27FC236}">
                    <a16:creationId xmlns:a16="http://schemas.microsoft.com/office/drawing/2014/main" id="{9787C7B5-4EDC-4EA3-9BCC-02440BAACA34}"/>
                  </a:ext>
                </a:extLst>
              </p:cNvPr>
              <p:cNvSpPr/>
              <p:nvPr/>
            </p:nvSpPr>
            <p:spPr bwMode="auto">
              <a:xfrm>
                <a:off x="4137299" y="2081277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75" name="CasellaDiTesto 102">
                <a:extLst>
                  <a:ext uri="{FF2B5EF4-FFF2-40B4-BE49-F238E27FC236}">
                    <a16:creationId xmlns:a16="http://schemas.microsoft.com/office/drawing/2014/main" id="{43AFC5C2-949F-498B-9314-89E74E7C2FCD}"/>
                  </a:ext>
                </a:extLst>
              </p:cNvPr>
              <p:cNvSpPr txBox="1"/>
              <p:nvPr/>
            </p:nvSpPr>
            <p:spPr>
              <a:xfrm>
                <a:off x="4376869" y="2813601"/>
                <a:ext cx="596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 err="1">
                    <a:latin typeface="Vectora LT Std Bold"/>
                  </a:rPr>
                  <a:t>LITHIUM</a:t>
                </a:r>
                <a:endParaRPr lang="it-IT" sz="800" dirty="0">
                  <a:latin typeface="Vectora LT Std Bold"/>
                </a:endParaRPr>
              </a:p>
            </p:txBody>
          </p:sp>
        </p:grpSp>
        <p:grpSp>
          <p:nvGrpSpPr>
            <p:cNvPr id="71" name="Gruppo 107">
              <a:extLst>
                <a:ext uri="{FF2B5EF4-FFF2-40B4-BE49-F238E27FC236}">
                  <a16:creationId xmlns:a16="http://schemas.microsoft.com/office/drawing/2014/main" id="{38EA44DB-3645-483B-A3EB-3A6572222A3A}"/>
                </a:ext>
              </a:extLst>
            </p:cNvPr>
            <p:cNvGrpSpPr/>
            <p:nvPr/>
          </p:nvGrpSpPr>
          <p:grpSpPr>
            <a:xfrm>
              <a:off x="5379191" y="4092620"/>
              <a:ext cx="588361" cy="625119"/>
              <a:chOff x="4052412" y="4814854"/>
              <a:chExt cx="869787" cy="885957"/>
            </a:xfrm>
          </p:grpSpPr>
          <p:pic>
            <p:nvPicPr>
              <p:cNvPr id="72" name="Immagine 105">
                <a:extLst>
                  <a:ext uri="{FF2B5EF4-FFF2-40B4-BE49-F238E27FC236}">
                    <a16:creationId xmlns:a16="http://schemas.microsoft.com/office/drawing/2014/main" id="{94B7D117-107C-49F2-8300-D0A3293DAB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52412" y="4814854"/>
                <a:ext cx="869787" cy="885957"/>
              </a:xfrm>
              <a:prstGeom prst="rect">
                <a:avLst/>
              </a:prstGeom>
            </p:spPr>
          </p:pic>
          <p:pic>
            <p:nvPicPr>
              <p:cNvPr id="73" name="Immagine 106">
                <a:extLst>
                  <a:ext uri="{FF2B5EF4-FFF2-40B4-BE49-F238E27FC236}">
                    <a16:creationId xmlns:a16="http://schemas.microsoft.com/office/drawing/2014/main" id="{D9FBFDF0-8949-433A-BFB3-D75586F4A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588983">
                <a:off x="4255417" y="5204944"/>
                <a:ext cx="484411" cy="484411"/>
              </a:xfrm>
              <a:prstGeom prst="rect">
                <a:avLst/>
              </a:prstGeom>
            </p:spPr>
          </p:pic>
        </p:grpSp>
      </p:grpSp>
      <p:grpSp>
        <p:nvGrpSpPr>
          <p:cNvPr id="76" name="Gruppo 120">
            <a:extLst>
              <a:ext uri="{FF2B5EF4-FFF2-40B4-BE49-F238E27FC236}">
                <a16:creationId xmlns:a16="http://schemas.microsoft.com/office/drawing/2014/main" id="{C27F4582-594B-4961-9628-094C9B53E12B}"/>
              </a:ext>
            </a:extLst>
          </p:cNvPr>
          <p:cNvGrpSpPr/>
          <p:nvPr/>
        </p:nvGrpSpPr>
        <p:grpSpPr>
          <a:xfrm>
            <a:off x="5956835" y="2956960"/>
            <a:ext cx="1001050" cy="955088"/>
            <a:chOff x="4945850" y="2805179"/>
            <a:chExt cx="1001050" cy="955088"/>
          </a:xfrm>
        </p:grpSpPr>
        <p:grpSp>
          <p:nvGrpSpPr>
            <p:cNvPr id="77" name="Gruppo 114">
              <a:extLst>
                <a:ext uri="{FF2B5EF4-FFF2-40B4-BE49-F238E27FC236}">
                  <a16:creationId xmlns:a16="http://schemas.microsoft.com/office/drawing/2014/main" id="{14135CA5-1518-4DA2-8D17-002E376E5D35}"/>
                </a:ext>
              </a:extLst>
            </p:cNvPr>
            <p:cNvGrpSpPr/>
            <p:nvPr/>
          </p:nvGrpSpPr>
          <p:grpSpPr>
            <a:xfrm>
              <a:off x="5052423" y="2995591"/>
              <a:ext cx="814628" cy="648428"/>
              <a:chOff x="4837492" y="1109795"/>
              <a:chExt cx="1209220" cy="906915"/>
            </a:xfrm>
          </p:grpSpPr>
          <p:pic>
            <p:nvPicPr>
              <p:cNvPr id="79" name="Immagine 112">
                <a:extLst>
                  <a:ext uri="{FF2B5EF4-FFF2-40B4-BE49-F238E27FC236}">
                    <a16:creationId xmlns:a16="http://schemas.microsoft.com/office/drawing/2014/main" id="{3322531E-DCDD-42D7-94B7-740BCB991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7492" y="1109795"/>
                <a:ext cx="1209220" cy="906915"/>
              </a:xfrm>
              <a:prstGeom prst="rect">
                <a:avLst/>
              </a:prstGeom>
            </p:spPr>
          </p:pic>
          <p:sp>
            <p:nvSpPr>
              <p:cNvPr id="80" name="Rettangolo 113">
                <a:extLst>
                  <a:ext uri="{FF2B5EF4-FFF2-40B4-BE49-F238E27FC236}">
                    <a16:creationId xmlns:a16="http://schemas.microsoft.com/office/drawing/2014/main" id="{01A0A35C-E942-48B3-9E63-3ABFC72320B3}"/>
                  </a:ext>
                </a:extLst>
              </p:cNvPr>
              <p:cNvSpPr/>
              <p:nvPr/>
            </p:nvSpPr>
            <p:spPr bwMode="auto">
              <a:xfrm>
                <a:off x="4863785" y="1232851"/>
                <a:ext cx="70165" cy="2519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78" name="Esagono 119">
              <a:extLst>
                <a:ext uri="{FF2B5EF4-FFF2-40B4-BE49-F238E27FC236}">
                  <a16:creationId xmlns:a16="http://schemas.microsoft.com/office/drawing/2014/main" id="{4DCCFB30-40BD-4213-B132-09BDA27E5D67}"/>
                </a:ext>
              </a:extLst>
            </p:cNvPr>
            <p:cNvSpPr/>
            <p:nvPr/>
          </p:nvSpPr>
          <p:spPr bwMode="auto">
            <a:xfrm>
              <a:off x="4945850" y="2805179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81" name="Gruppo 180">
            <a:extLst>
              <a:ext uri="{FF2B5EF4-FFF2-40B4-BE49-F238E27FC236}">
                <a16:creationId xmlns:a16="http://schemas.microsoft.com/office/drawing/2014/main" id="{185DF183-1D92-4512-9EFE-66DDA627A8F1}"/>
              </a:ext>
            </a:extLst>
          </p:cNvPr>
          <p:cNvGrpSpPr/>
          <p:nvPr/>
        </p:nvGrpSpPr>
        <p:grpSpPr>
          <a:xfrm>
            <a:off x="7629189" y="1913293"/>
            <a:ext cx="1001050" cy="962652"/>
            <a:chOff x="7200218" y="1394460"/>
            <a:chExt cx="1001050" cy="962652"/>
          </a:xfrm>
        </p:grpSpPr>
        <p:grpSp>
          <p:nvGrpSpPr>
            <p:cNvPr id="82" name="Gruppo 121">
              <a:extLst>
                <a:ext uri="{FF2B5EF4-FFF2-40B4-BE49-F238E27FC236}">
                  <a16:creationId xmlns:a16="http://schemas.microsoft.com/office/drawing/2014/main" id="{EAD1D706-80E3-45F7-8D5D-FFB1D714FE20}"/>
                </a:ext>
              </a:extLst>
            </p:cNvPr>
            <p:cNvGrpSpPr/>
            <p:nvPr/>
          </p:nvGrpSpPr>
          <p:grpSpPr>
            <a:xfrm>
              <a:off x="7200218" y="1394460"/>
              <a:ext cx="1001050" cy="962652"/>
              <a:chOff x="2778867" y="1170204"/>
              <a:chExt cx="1001050" cy="962652"/>
            </a:xfrm>
          </p:grpSpPr>
          <p:sp>
            <p:nvSpPr>
              <p:cNvPr id="84" name="Esagono 124">
                <a:extLst>
                  <a:ext uri="{FF2B5EF4-FFF2-40B4-BE49-F238E27FC236}">
                    <a16:creationId xmlns:a16="http://schemas.microsoft.com/office/drawing/2014/main" id="{F82E203B-9CD8-49BA-91DD-228CB8CD1DDF}"/>
                  </a:ext>
                </a:extLst>
              </p:cNvPr>
              <p:cNvSpPr/>
              <p:nvPr/>
            </p:nvSpPr>
            <p:spPr bwMode="auto">
              <a:xfrm>
                <a:off x="2778867" y="117776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85" name="Esagono 123">
                <a:extLst>
                  <a:ext uri="{FF2B5EF4-FFF2-40B4-BE49-F238E27FC236}">
                    <a16:creationId xmlns:a16="http://schemas.microsoft.com/office/drawing/2014/main" id="{4A468363-3E39-402C-A6D3-8075413D85C3}"/>
                  </a:ext>
                </a:extLst>
              </p:cNvPr>
              <p:cNvSpPr/>
              <p:nvPr/>
            </p:nvSpPr>
            <p:spPr bwMode="auto">
              <a:xfrm>
                <a:off x="2781961" y="1170204"/>
                <a:ext cx="997951" cy="962652"/>
              </a:xfrm>
              <a:prstGeom prst="hexagon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83" name="CasellaDiTesto 131">
              <a:extLst>
                <a:ext uri="{FF2B5EF4-FFF2-40B4-BE49-F238E27FC236}">
                  <a16:creationId xmlns:a16="http://schemas.microsoft.com/office/drawing/2014/main" id="{061A3B30-4EDD-444F-9590-663493A8C938}"/>
                </a:ext>
              </a:extLst>
            </p:cNvPr>
            <p:cNvSpPr txBox="1"/>
            <p:nvPr/>
          </p:nvSpPr>
          <p:spPr>
            <a:xfrm>
              <a:off x="7200218" y="1518634"/>
              <a:ext cx="10010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latin typeface="Vectora LT Std Bold"/>
                </a:rPr>
                <a:t>Up to 2 Pressure and temperature Input</a:t>
              </a:r>
            </a:p>
          </p:txBody>
        </p:sp>
      </p:grpSp>
      <p:grpSp>
        <p:nvGrpSpPr>
          <p:cNvPr id="86" name="Gruppo 178">
            <a:extLst>
              <a:ext uri="{FF2B5EF4-FFF2-40B4-BE49-F238E27FC236}">
                <a16:creationId xmlns:a16="http://schemas.microsoft.com/office/drawing/2014/main" id="{B2EF6142-1EDC-4B48-B542-37CCF78556E0}"/>
              </a:ext>
            </a:extLst>
          </p:cNvPr>
          <p:cNvGrpSpPr/>
          <p:nvPr/>
        </p:nvGrpSpPr>
        <p:grpSpPr>
          <a:xfrm>
            <a:off x="1811466" y="3152999"/>
            <a:ext cx="1035232" cy="1008994"/>
            <a:chOff x="5001743" y="912451"/>
            <a:chExt cx="1035232" cy="1008994"/>
          </a:xfrm>
        </p:grpSpPr>
        <p:grpSp>
          <p:nvGrpSpPr>
            <p:cNvPr id="87" name="Gruppo 132">
              <a:extLst>
                <a:ext uri="{FF2B5EF4-FFF2-40B4-BE49-F238E27FC236}">
                  <a16:creationId xmlns:a16="http://schemas.microsoft.com/office/drawing/2014/main" id="{A552D355-72A3-4F90-99AA-E4DFF59BEBB6}"/>
                </a:ext>
              </a:extLst>
            </p:cNvPr>
            <p:cNvGrpSpPr/>
            <p:nvPr/>
          </p:nvGrpSpPr>
          <p:grpSpPr>
            <a:xfrm>
              <a:off x="5017133" y="912451"/>
              <a:ext cx="1019842" cy="1008994"/>
              <a:chOff x="3793826" y="915702"/>
              <a:chExt cx="1019842" cy="1008994"/>
            </a:xfrm>
          </p:grpSpPr>
          <p:sp>
            <p:nvSpPr>
              <p:cNvPr id="89" name="Esagono 135">
                <a:extLst>
                  <a:ext uri="{FF2B5EF4-FFF2-40B4-BE49-F238E27FC236}">
                    <a16:creationId xmlns:a16="http://schemas.microsoft.com/office/drawing/2014/main" id="{F6E6C1D9-E6F9-43F6-950A-A9F7592B30D8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90" name="Esagono 134">
                <a:extLst>
                  <a:ext uri="{FF2B5EF4-FFF2-40B4-BE49-F238E27FC236}">
                    <a16:creationId xmlns:a16="http://schemas.microsoft.com/office/drawing/2014/main" id="{13448504-E8EC-4C2E-BC6D-DF3AD5B5D042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88" name="CasellaDiTesto 137">
              <a:extLst>
                <a:ext uri="{FF2B5EF4-FFF2-40B4-BE49-F238E27FC236}">
                  <a16:creationId xmlns:a16="http://schemas.microsoft.com/office/drawing/2014/main" id="{DCF763B6-72F3-4B60-A94E-8AE5A980DEEB}"/>
                </a:ext>
              </a:extLst>
            </p:cNvPr>
            <p:cNvSpPr txBox="1"/>
            <p:nvPr/>
          </p:nvSpPr>
          <p:spPr>
            <a:xfrm>
              <a:off x="5001743" y="1104582"/>
              <a:ext cx="10008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latin typeface="Vectora LT Std Bold"/>
                </a:rPr>
                <a:t>Insertion</a:t>
              </a:r>
              <a:r>
                <a:rPr lang="it-IT" sz="1100" dirty="0">
                  <a:latin typeface="Vectora LT Std Bold"/>
                </a:rPr>
                <a:t> under pressure</a:t>
              </a:r>
            </a:p>
          </p:txBody>
        </p:sp>
      </p:grpSp>
      <p:grpSp>
        <p:nvGrpSpPr>
          <p:cNvPr id="91" name="Gruppo 179">
            <a:extLst>
              <a:ext uri="{FF2B5EF4-FFF2-40B4-BE49-F238E27FC236}">
                <a16:creationId xmlns:a16="http://schemas.microsoft.com/office/drawing/2014/main" id="{E3B94FE6-EA10-4AE2-8DCD-48566C95E9D9}"/>
              </a:ext>
            </a:extLst>
          </p:cNvPr>
          <p:cNvGrpSpPr/>
          <p:nvPr/>
        </p:nvGrpSpPr>
        <p:grpSpPr>
          <a:xfrm>
            <a:off x="5953193" y="1881615"/>
            <a:ext cx="1019842" cy="1008994"/>
            <a:chOff x="6171531" y="821040"/>
            <a:chExt cx="1019842" cy="1008994"/>
          </a:xfrm>
        </p:grpSpPr>
        <p:grpSp>
          <p:nvGrpSpPr>
            <p:cNvPr id="92" name="Gruppo 138">
              <a:extLst>
                <a:ext uri="{FF2B5EF4-FFF2-40B4-BE49-F238E27FC236}">
                  <a16:creationId xmlns:a16="http://schemas.microsoft.com/office/drawing/2014/main" id="{58A591AC-460A-47A6-A233-8A4B05215D0F}"/>
                </a:ext>
              </a:extLst>
            </p:cNvPr>
            <p:cNvGrpSpPr/>
            <p:nvPr/>
          </p:nvGrpSpPr>
          <p:grpSpPr>
            <a:xfrm>
              <a:off x="6171531" y="821040"/>
              <a:ext cx="1019842" cy="1008994"/>
              <a:chOff x="3793826" y="915702"/>
              <a:chExt cx="1019842" cy="1008994"/>
            </a:xfrm>
          </p:grpSpPr>
          <p:sp>
            <p:nvSpPr>
              <p:cNvPr id="94" name="Esagono 139">
                <a:extLst>
                  <a:ext uri="{FF2B5EF4-FFF2-40B4-BE49-F238E27FC236}">
                    <a16:creationId xmlns:a16="http://schemas.microsoft.com/office/drawing/2014/main" id="{C91BC00C-17C1-4A1A-86CA-6151FCB08A9D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95" name="Esagono 140">
                <a:extLst>
                  <a:ext uri="{FF2B5EF4-FFF2-40B4-BE49-F238E27FC236}">
                    <a16:creationId xmlns:a16="http://schemas.microsoft.com/office/drawing/2014/main" id="{A66D3068-33ED-46A8-A060-351FE001AA19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93" name="Rettangolo 141">
              <a:extLst>
                <a:ext uri="{FF2B5EF4-FFF2-40B4-BE49-F238E27FC236}">
                  <a16:creationId xmlns:a16="http://schemas.microsoft.com/office/drawing/2014/main" id="{B425A11F-37B5-4EC3-B307-5E0F413EF670}"/>
                </a:ext>
              </a:extLst>
            </p:cNvPr>
            <p:cNvSpPr/>
            <p:nvPr/>
          </p:nvSpPr>
          <p:spPr>
            <a:xfrm>
              <a:off x="6238106" y="984878"/>
              <a:ext cx="8700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100" dirty="0">
                  <a:latin typeface="Vectora LT Std Bold"/>
                </a:rPr>
                <a:t>Nylon</a:t>
              </a:r>
            </a:p>
            <a:p>
              <a:pPr algn="ctr"/>
              <a:r>
                <a:rPr lang="it-IT" sz="1100" dirty="0" err="1">
                  <a:latin typeface="Vectora LT Std Bold"/>
                </a:rPr>
                <a:t>Alluminium</a:t>
              </a:r>
              <a:endParaRPr lang="it-IT" sz="1100" dirty="0">
                <a:latin typeface="Vectora LT Std Bold"/>
              </a:endParaRPr>
            </a:p>
            <a:p>
              <a:pPr algn="ctr"/>
              <a:r>
                <a:rPr lang="it-IT" sz="1100" dirty="0">
                  <a:latin typeface="Vectora LT Std Bold"/>
                </a:rPr>
                <a:t>AISI 304</a:t>
              </a:r>
            </a:p>
            <a:p>
              <a:pPr algn="ctr"/>
              <a:r>
                <a:rPr lang="it-IT" sz="1100" dirty="0" err="1">
                  <a:latin typeface="Vectora LT Std Bold"/>
                </a:rPr>
                <a:t>converter</a:t>
              </a:r>
              <a:endParaRPr lang="it-IT" sz="1100" dirty="0">
                <a:latin typeface="Vectora LT Std Bold"/>
              </a:endParaRPr>
            </a:p>
          </p:txBody>
        </p:sp>
      </p:grpSp>
      <p:grpSp>
        <p:nvGrpSpPr>
          <p:cNvPr id="96" name="Gruppo 201">
            <a:extLst>
              <a:ext uri="{FF2B5EF4-FFF2-40B4-BE49-F238E27FC236}">
                <a16:creationId xmlns:a16="http://schemas.microsoft.com/office/drawing/2014/main" id="{FBAB8145-B52C-4204-8CBE-122E451662F7}"/>
              </a:ext>
            </a:extLst>
          </p:cNvPr>
          <p:cNvGrpSpPr/>
          <p:nvPr/>
        </p:nvGrpSpPr>
        <p:grpSpPr>
          <a:xfrm>
            <a:off x="5112981" y="4505927"/>
            <a:ext cx="1001050" cy="962652"/>
            <a:chOff x="4400374" y="4899655"/>
            <a:chExt cx="1001050" cy="962652"/>
          </a:xfrm>
        </p:grpSpPr>
        <p:grpSp>
          <p:nvGrpSpPr>
            <p:cNvPr id="97" name="Gruppo 146">
              <a:extLst>
                <a:ext uri="{FF2B5EF4-FFF2-40B4-BE49-F238E27FC236}">
                  <a16:creationId xmlns:a16="http://schemas.microsoft.com/office/drawing/2014/main" id="{AB9EAE53-6BE6-4C2F-B9D3-F18B66A932DF}"/>
                </a:ext>
              </a:extLst>
            </p:cNvPr>
            <p:cNvGrpSpPr/>
            <p:nvPr/>
          </p:nvGrpSpPr>
          <p:grpSpPr>
            <a:xfrm>
              <a:off x="4400374" y="4899655"/>
              <a:ext cx="1001050" cy="962652"/>
              <a:chOff x="2778867" y="1170204"/>
              <a:chExt cx="1001050" cy="962652"/>
            </a:xfrm>
          </p:grpSpPr>
          <p:sp>
            <p:nvSpPr>
              <p:cNvPr id="99" name="Esagono 147">
                <a:extLst>
                  <a:ext uri="{FF2B5EF4-FFF2-40B4-BE49-F238E27FC236}">
                    <a16:creationId xmlns:a16="http://schemas.microsoft.com/office/drawing/2014/main" id="{7838D442-9C99-4C38-92A2-F71832D6A375}"/>
                  </a:ext>
                </a:extLst>
              </p:cNvPr>
              <p:cNvSpPr/>
              <p:nvPr/>
            </p:nvSpPr>
            <p:spPr bwMode="auto">
              <a:xfrm>
                <a:off x="2778867" y="117776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00" name="Esagono 148">
                <a:extLst>
                  <a:ext uri="{FF2B5EF4-FFF2-40B4-BE49-F238E27FC236}">
                    <a16:creationId xmlns:a16="http://schemas.microsoft.com/office/drawing/2014/main" id="{18B602AE-B9EE-4BDE-9790-78ED8FE50514}"/>
                  </a:ext>
                </a:extLst>
              </p:cNvPr>
              <p:cNvSpPr/>
              <p:nvPr/>
            </p:nvSpPr>
            <p:spPr bwMode="auto">
              <a:xfrm>
                <a:off x="2781961" y="1170204"/>
                <a:ext cx="997951" cy="962652"/>
              </a:xfrm>
              <a:prstGeom prst="hexagon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pic>
          <p:nvPicPr>
            <p:cNvPr id="98" name="Immagine 150">
              <a:extLst>
                <a:ext uri="{FF2B5EF4-FFF2-40B4-BE49-F238E27FC236}">
                  <a16:creationId xmlns:a16="http://schemas.microsoft.com/office/drawing/2014/main" id="{1603EE77-CA62-469A-B36C-4FA36985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7894" y="5247066"/>
              <a:ext cx="740743" cy="230331"/>
            </a:xfrm>
            <a:prstGeom prst="rect">
              <a:avLst/>
            </a:prstGeom>
          </p:spPr>
        </p:pic>
      </p:grpSp>
      <p:grpSp>
        <p:nvGrpSpPr>
          <p:cNvPr id="101" name="Gruppo 199">
            <a:extLst>
              <a:ext uri="{FF2B5EF4-FFF2-40B4-BE49-F238E27FC236}">
                <a16:creationId xmlns:a16="http://schemas.microsoft.com/office/drawing/2014/main" id="{E863FC9D-9D20-433D-A6E8-2E875646AC83}"/>
              </a:ext>
            </a:extLst>
          </p:cNvPr>
          <p:cNvGrpSpPr/>
          <p:nvPr/>
        </p:nvGrpSpPr>
        <p:grpSpPr>
          <a:xfrm>
            <a:off x="7629189" y="5052001"/>
            <a:ext cx="1001050" cy="955088"/>
            <a:chOff x="7482455" y="2822174"/>
            <a:chExt cx="1001050" cy="955088"/>
          </a:xfrm>
        </p:grpSpPr>
        <p:sp>
          <p:nvSpPr>
            <p:cNvPr id="102" name="Esagono 158">
              <a:extLst>
                <a:ext uri="{FF2B5EF4-FFF2-40B4-BE49-F238E27FC236}">
                  <a16:creationId xmlns:a16="http://schemas.microsoft.com/office/drawing/2014/main" id="{D24DC73F-FA26-4EF1-B7EF-D00A4A245C41}"/>
                </a:ext>
              </a:extLst>
            </p:cNvPr>
            <p:cNvSpPr/>
            <p:nvPr/>
          </p:nvSpPr>
          <p:spPr bwMode="auto">
            <a:xfrm>
              <a:off x="7482455" y="2822174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103" name="Picture 2" descr="Risultati immagini per Modbus">
              <a:extLst>
                <a:ext uri="{FF2B5EF4-FFF2-40B4-BE49-F238E27FC236}">
                  <a16:creationId xmlns:a16="http://schemas.microsoft.com/office/drawing/2014/main" id="{264EE056-DB85-4F4B-A565-D3A6567B1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832" y="3185183"/>
              <a:ext cx="776316" cy="26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Gruppo 200">
            <a:extLst>
              <a:ext uri="{FF2B5EF4-FFF2-40B4-BE49-F238E27FC236}">
                <a16:creationId xmlns:a16="http://schemas.microsoft.com/office/drawing/2014/main" id="{17C04AA1-AAC3-4744-B8DA-E82636D250F6}"/>
              </a:ext>
            </a:extLst>
          </p:cNvPr>
          <p:cNvGrpSpPr/>
          <p:nvPr/>
        </p:nvGrpSpPr>
        <p:grpSpPr>
          <a:xfrm>
            <a:off x="7638990" y="4004183"/>
            <a:ext cx="1001050" cy="955088"/>
            <a:chOff x="7608691" y="3969454"/>
            <a:chExt cx="1001050" cy="955088"/>
          </a:xfrm>
        </p:grpSpPr>
        <p:sp>
          <p:nvSpPr>
            <p:cNvPr id="105" name="Esagono 160">
              <a:extLst>
                <a:ext uri="{FF2B5EF4-FFF2-40B4-BE49-F238E27FC236}">
                  <a16:creationId xmlns:a16="http://schemas.microsoft.com/office/drawing/2014/main" id="{C7177ED0-A6CF-4A70-8002-91D119371BEF}"/>
                </a:ext>
              </a:extLst>
            </p:cNvPr>
            <p:cNvSpPr/>
            <p:nvPr/>
          </p:nvSpPr>
          <p:spPr bwMode="auto">
            <a:xfrm>
              <a:off x="7608691" y="3969454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106" name="Picture 4" descr="Risultati immagini per Hart protocol">
              <a:extLst>
                <a:ext uri="{FF2B5EF4-FFF2-40B4-BE49-F238E27FC236}">
                  <a16:creationId xmlns:a16="http://schemas.microsoft.com/office/drawing/2014/main" id="{37430667-1DA5-46CA-85BA-FC9D714D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9330" y="4306946"/>
              <a:ext cx="880390" cy="300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uppo 202">
            <a:extLst>
              <a:ext uri="{FF2B5EF4-FFF2-40B4-BE49-F238E27FC236}">
                <a16:creationId xmlns:a16="http://schemas.microsoft.com/office/drawing/2014/main" id="{B2B5089B-3AC7-405F-BA6F-4ED34AC79F3C}"/>
              </a:ext>
            </a:extLst>
          </p:cNvPr>
          <p:cNvGrpSpPr/>
          <p:nvPr/>
        </p:nvGrpSpPr>
        <p:grpSpPr>
          <a:xfrm>
            <a:off x="5944144" y="5045610"/>
            <a:ext cx="1006082" cy="962652"/>
            <a:chOff x="5434572" y="4968737"/>
            <a:chExt cx="1006082" cy="962652"/>
          </a:xfrm>
        </p:grpSpPr>
        <p:grpSp>
          <p:nvGrpSpPr>
            <p:cNvPr id="108" name="Gruppo 151">
              <a:extLst>
                <a:ext uri="{FF2B5EF4-FFF2-40B4-BE49-F238E27FC236}">
                  <a16:creationId xmlns:a16="http://schemas.microsoft.com/office/drawing/2014/main" id="{D0C572AA-4150-4A59-B7CA-9ABCA0B95740}"/>
                </a:ext>
              </a:extLst>
            </p:cNvPr>
            <p:cNvGrpSpPr/>
            <p:nvPr/>
          </p:nvGrpSpPr>
          <p:grpSpPr>
            <a:xfrm>
              <a:off x="5439604" y="4968737"/>
              <a:ext cx="1001050" cy="962652"/>
              <a:chOff x="2778867" y="1170204"/>
              <a:chExt cx="1001050" cy="962652"/>
            </a:xfrm>
          </p:grpSpPr>
          <p:sp>
            <p:nvSpPr>
              <p:cNvPr id="110" name="Esagono 152">
                <a:extLst>
                  <a:ext uri="{FF2B5EF4-FFF2-40B4-BE49-F238E27FC236}">
                    <a16:creationId xmlns:a16="http://schemas.microsoft.com/office/drawing/2014/main" id="{022B3757-21C0-4AC7-A4AF-69D7896BADB1}"/>
                  </a:ext>
                </a:extLst>
              </p:cNvPr>
              <p:cNvSpPr/>
              <p:nvPr/>
            </p:nvSpPr>
            <p:spPr bwMode="auto">
              <a:xfrm>
                <a:off x="2778867" y="117776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11" name="Esagono 153">
                <a:extLst>
                  <a:ext uri="{FF2B5EF4-FFF2-40B4-BE49-F238E27FC236}">
                    <a16:creationId xmlns:a16="http://schemas.microsoft.com/office/drawing/2014/main" id="{48C73660-40C2-4F9F-9394-669BF0DB29DA}"/>
                  </a:ext>
                </a:extLst>
              </p:cNvPr>
              <p:cNvSpPr/>
              <p:nvPr/>
            </p:nvSpPr>
            <p:spPr bwMode="auto">
              <a:xfrm>
                <a:off x="2781961" y="1170204"/>
                <a:ext cx="997951" cy="962652"/>
              </a:xfrm>
              <a:prstGeom prst="hexagon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pic>
          <p:nvPicPr>
            <p:cNvPr id="109" name="Immagine 163">
              <a:extLst>
                <a:ext uri="{FF2B5EF4-FFF2-40B4-BE49-F238E27FC236}">
                  <a16:creationId xmlns:a16="http://schemas.microsoft.com/office/drawing/2014/main" id="{E2F8E87D-48DC-4C36-BC46-FD7130E9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4572" y="5021725"/>
              <a:ext cx="992356" cy="869918"/>
            </a:xfrm>
            <a:prstGeom prst="rect">
              <a:avLst/>
            </a:prstGeom>
          </p:spPr>
        </p:pic>
      </p:grpSp>
      <p:grpSp>
        <p:nvGrpSpPr>
          <p:cNvPr id="112" name="Gruppo 173">
            <a:extLst>
              <a:ext uri="{FF2B5EF4-FFF2-40B4-BE49-F238E27FC236}">
                <a16:creationId xmlns:a16="http://schemas.microsoft.com/office/drawing/2014/main" id="{50360513-8D46-41A3-B51D-091E4336F337}"/>
              </a:ext>
            </a:extLst>
          </p:cNvPr>
          <p:cNvGrpSpPr/>
          <p:nvPr/>
        </p:nvGrpSpPr>
        <p:grpSpPr>
          <a:xfrm>
            <a:off x="976162" y="1654320"/>
            <a:ext cx="1017505" cy="955088"/>
            <a:chOff x="659650" y="3533217"/>
            <a:chExt cx="1017505" cy="955088"/>
          </a:xfrm>
        </p:grpSpPr>
        <p:pic>
          <p:nvPicPr>
            <p:cNvPr id="113" name="Immagine 165">
              <a:extLst>
                <a:ext uri="{FF2B5EF4-FFF2-40B4-BE49-F238E27FC236}">
                  <a16:creationId xmlns:a16="http://schemas.microsoft.com/office/drawing/2014/main" id="{5CAAEBDF-7C9D-423F-8CD0-B9AAB31C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650" y="3555852"/>
              <a:ext cx="1007503" cy="873825"/>
            </a:xfrm>
            <a:prstGeom prst="rect">
              <a:avLst/>
            </a:prstGeom>
          </p:spPr>
        </p:pic>
        <p:sp>
          <p:nvSpPr>
            <p:cNvPr id="114" name="Esagono 170">
              <a:extLst>
                <a:ext uri="{FF2B5EF4-FFF2-40B4-BE49-F238E27FC236}">
                  <a16:creationId xmlns:a16="http://schemas.microsoft.com/office/drawing/2014/main" id="{86E1ADF0-C3F0-49FE-A259-AE8CBF3AD496}"/>
                </a:ext>
              </a:extLst>
            </p:cNvPr>
            <p:cNvSpPr/>
            <p:nvPr/>
          </p:nvSpPr>
          <p:spPr bwMode="auto">
            <a:xfrm>
              <a:off x="676105" y="3533217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115" name="Gruppo 172">
            <a:extLst>
              <a:ext uri="{FF2B5EF4-FFF2-40B4-BE49-F238E27FC236}">
                <a16:creationId xmlns:a16="http://schemas.microsoft.com/office/drawing/2014/main" id="{A29E44F5-21A6-4ED8-93F4-5A034F54EAA8}"/>
              </a:ext>
            </a:extLst>
          </p:cNvPr>
          <p:cNvGrpSpPr/>
          <p:nvPr/>
        </p:nvGrpSpPr>
        <p:grpSpPr>
          <a:xfrm>
            <a:off x="964142" y="2663330"/>
            <a:ext cx="1018355" cy="966609"/>
            <a:chOff x="2049259" y="3820535"/>
            <a:chExt cx="1018355" cy="966609"/>
          </a:xfrm>
        </p:grpSpPr>
        <p:pic>
          <p:nvPicPr>
            <p:cNvPr id="116" name="Immagine 167">
              <a:extLst>
                <a:ext uri="{FF2B5EF4-FFF2-40B4-BE49-F238E27FC236}">
                  <a16:creationId xmlns:a16="http://schemas.microsoft.com/office/drawing/2014/main" id="{6A14EF3F-49B9-4420-858D-0969F0C3F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9259" y="3820535"/>
              <a:ext cx="1008486" cy="873825"/>
            </a:xfrm>
            <a:prstGeom prst="rect">
              <a:avLst/>
            </a:prstGeom>
          </p:spPr>
        </p:pic>
        <p:sp>
          <p:nvSpPr>
            <p:cNvPr id="117" name="Esagono 171">
              <a:extLst>
                <a:ext uri="{FF2B5EF4-FFF2-40B4-BE49-F238E27FC236}">
                  <a16:creationId xmlns:a16="http://schemas.microsoft.com/office/drawing/2014/main" id="{EC579A12-5D95-4AE1-95AE-6E9E297D5A50}"/>
                </a:ext>
              </a:extLst>
            </p:cNvPr>
            <p:cNvSpPr/>
            <p:nvPr/>
          </p:nvSpPr>
          <p:spPr bwMode="auto">
            <a:xfrm>
              <a:off x="2066564" y="3832056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118" name="Gruppo 186">
            <a:extLst>
              <a:ext uri="{FF2B5EF4-FFF2-40B4-BE49-F238E27FC236}">
                <a16:creationId xmlns:a16="http://schemas.microsoft.com/office/drawing/2014/main" id="{7238222A-CE4C-40FA-B216-9193028B0ABA}"/>
              </a:ext>
            </a:extLst>
          </p:cNvPr>
          <p:cNvGrpSpPr/>
          <p:nvPr/>
        </p:nvGrpSpPr>
        <p:grpSpPr>
          <a:xfrm>
            <a:off x="1832324" y="2169604"/>
            <a:ext cx="1007019" cy="955088"/>
            <a:chOff x="3230674" y="1015266"/>
            <a:chExt cx="1007019" cy="955088"/>
          </a:xfrm>
        </p:grpSpPr>
        <p:pic>
          <p:nvPicPr>
            <p:cNvPr id="119" name="Immagine 182">
              <a:extLst>
                <a:ext uri="{FF2B5EF4-FFF2-40B4-BE49-F238E27FC236}">
                  <a16:creationId xmlns:a16="http://schemas.microsoft.com/office/drawing/2014/main" id="{C0ACF3E7-E218-4B51-92BD-66B9DCF9E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7694" y="1101257"/>
              <a:ext cx="999999" cy="866471"/>
            </a:xfrm>
            <a:prstGeom prst="rect">
              <a:avLst/>
            </a:prstGeom>
          </p:spPr>
        </p:pic>
        <p:sp>
          <p:nvSpPr>
            <p:cNvPr id="120" name="Esagono 185">
              <a:extLst>
                <a:ext uri="{FF2B5EF4-FFF2-40B4-BE49-F238E27FC236}">
                  <a16:creationId xmlns:a16="http://schemas.microsoft.com/office/drawing/2014/main" id="{F2B148F5-5775-4B21-8966-FB300CF521F1}"/>
                </a:ext>
              </a:extLst>
            </p:cNvPr>
            <p:cNvSpPr/>
            <p:nvPr/>
          </p:nvSpPr>
          <p:spPr bwMode="auto">
            <a:xfrm>
              <a:off x="3230674" y="1015266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121" name="Gruppo 198">
            <a:extLst>
              <a:ext uri="{FF2B5EF4-FFF2-40B4-BE49-F238E27FC236}">
                <a16:creationId xmlns:a16="http://schemas.microsoft.com/office/drawing/2014/main" id="{D653BA7E-6F84-4290-8787-A81333995EFA}"/>
              </a:ext>
            </a:extLst>
          </p:cNvPr>
          <p:cNvGrpSpPr/>
          <p:nvPr/>
        </p:nvGrpSpPr>
        <p:grpSpPr>
          <a:xfrm>
            <a:off x="2677232" y="1654320"/>
            <a:ext cx="1001050" cy="955088"/>
            <a:chOff x="2286706" y="1234870"/>
            <a:chExt cx="1001050" cy="955088"/>
          </a:xfrm>
        </p:grpSpPr>
        <p:sp>
          <p:nvSpPr>
            <p:cNvPr id="122" name="Esagono 189">
              <a:extLst>
                <a:ext uri="{FF2B5EF4-FFF2-40B4-BE49-F238E27FC236}">
                  <a16:creationId xmlns:a16="http://schemas.microsoft.com/office/drawing/2014/main" id="{67227CD7-4827-46A5-908F-2A991890A33A}"/>
                </a:ext>
              </a:extLst>
            </p:cNvPr>
            <p:cNvSpPr/>
            <p:nvPr/>
          </p:nvSpPr>
          <p:spPr bwMode="auto">
            <a:xfrm>
              <a:off x="2286706" y="1234870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pic>
          <p:nvPicPr>
            <p:cNvPr id="123" name="Immagine 191">
              <a:extLst>
                <a:ext uri="{FF2B5EF4-FFF2-40B4-BE49-F238E27FC236}">
                  <a16:creationId xmlns:a16="http://schemas.microsoft.com/office/drawing/2014/main" id="{C0CE0806-4161-4B9C-97C8-3E3F6D7D1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7739" y="1393153"/>
              <a:ext cx="594172" cy="602528"/>
            </a:xfrm>
            <a:prstGeom prst="rect">
              <a:avLst/>
            </a:prstGeom>
          </p:spPr>
        </p:pic>
      </p:grpSp>
      <p:grpSp>
        <p:nvGrpSpPr>
          <p:cNvPr id="124" name="Gruppo 197">
            <a:extLst>
              <a:ext uri="{FF2B5EF4-FFF2-40B4-BE49-F238E27FC236}">
                <a16:creationId xmlns:a16="http://schemas.microsoft.com/office/drawing/2014/main" id="{03307C2D-E3F8-4DDE-9EB2-382EB04E45FE}"/>
              </a:ext>
            </a:extLst>
          </p:cNvPr>
          <p:cNvGrpSpPr/>
          <p:nvPr/>
        </p:nvGrpSpPr>
        <p:grpSpPr>
          <a:xfrm>
            <a:off x="2677232" y="2691214"/>
            <a:ext cx="1001050" cy="955088"/>
            <a:chOff x="2286706" y="2271764"/>
            <a:chExt cx="1001050" cy="955088"/>
          </a:xfrm>
        </p:grpSpPr>
        <p:pic>
          <p:nvPicPr>
            <p:cNvPr id="125" name="Immagine 192">
              <a:extLst>
                <a:ext uri="{FF2B5EF4-FFF2-40B4-BE49-F238E27FC236}">
                  <a16:creationId xmlns:a16="http://schemas.microsoft.com/office/drawing/2014/main" id="{C4212B35-C167-4CC4-B79F-54D6671A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22" y="2493328"/>
              <a:ext cx="991389" cy="495695"/>
            </a:xfrm>
            <a:prstGeom prst="rect">
              <a:avLst/>
            </a:prstGeom>
          </p:spPr>
        </p:pic>
        <p:sp>
          <p:nvSpPr>
            <p:cNvPr id="126" name="Esagono 195">
              <a:extLst>
                <a:ext uri="{FF2B5EF4-FFF2-40B4-BE49-F238E27FC236}">
                  <a16:creationId xmlns:a16="http://schemas.microsoft.com/office/drawing/2014/main" id="{9272A9F6-D923-4459-A20C-D1D5DE461BFB}"/>
                </a:ext>
              </a:extLst>
            </p:cNvPr>
            <p:cNvSpPr/>
            <p:nvPr/>
          </p:nvSpPr>
          <p:spPr bwMode="auto">
            <a:xfrm>
              <a:off x="2286706" y="2271764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127" name="Gruppo 205">
            <a:extLst>
              <a:ext uri="{FF2B5EF4-FFF2-40B4-BE49-F238E27FC236}">
                <a16:creationId xmlns:a16="http://schemas.microsoft.com/office/drawing/2014/main" id="{1DA9DEC0-E6CA-46FC-B81E-20E7F7AF4847}"/>
              </a:ext>
            </a:extLst>
          </p:cNvPr>
          <p:cNvGrpSpPr/>
          <p:nvPr/>
        </p:nvGrpSpPr>
        <p:grpSpPr>
          <a:xfrm>
            <a:off x="967654" y="3649705"/>
            <a:ext cx="1035232" cy="1008994"/>
            <a:chOff x="5001743" y="912451"/>
            <a:chExt cx="1035232" cy="1008994"/>
          </a:xfrm>
        </p:grpSpPr>
        <p:grpSp>
          <p:nvGrpSpPr>
            <p:cNvPr id="128" name="Gruppo 206">
              <a:extLst>
                <a:ext uri="{FF2B5EF4-FFF2-40B4-BE49-F238E27FC236}">
                  <a16:creationId xmlns:a16="http://schemas.microsoft.com/office/drawing/2014/main" id="{3F7F6149-EDFC-4DA1-8166-E076649940DE}"/>
                </a:ext>
              </a:extLst>
            </p:cNvPr>
            <p:cNvGrpSpPr/>
            <p:nvPr/>
          </p:nvGrpSpPr>
          <p:grpSpPr>
            <a:xfrm>
              <a:off x="5017133" y="912451"/>
              <a:ext cx="1019842" cy="1008994"/>
              <a:chOff x="3793826" y="915702"/>
              <a:chExt cx="1019842" cy="1008994"/>
            </a:xfrm>
          </p:grpSpPr>
          <p:sp>
            <p:nvSpPr>
              <p:cNvPr id="130" name="Esagono 208">
                <a:extLst>
                  <a:ext uri="{FF2B5EF4-FFF2-40B4-BE49-F238E27FC236}">
                    <a16:creationId xmlns:a16="http://schemas.microsoft.com/office/drawing/2014/main" id="{1D5E253D-D763-49A7-BFDB-F3DE2C7122EB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31" name="Esagono 209">
                <a:extLst>
                  <a:ext uri="{FF2B5EF4-FFF2-40B4-BE49-F238E27FC236}">
                    <a16:creationId xmlns:a16="http://schemas.microsoft.com/office/drawing/2014/main" id="{2E0E5944-270C-48EC-A78F-DCA0D4F2F6C4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129" name="CasellaDiTesto 207">
              <a:extLst>
                <a:ext uri="{FF2B5EF4-FFF2-40B4-BE49-F238E27FC236}">
                  <a16:creationId xmlns:a16="http://schemas.microsoft.com/office/drawing/2014/main" id="{C5F892F6-FBA9-4DD5-A691-AD862F0DC3E9}"/>
                </a:ext>
              </a:extLst>
            </p:cNvPr>
            <p:cNvSpPr txBox="1"/>
            <p:nvPr/>
          </p:nvSpPr>
          <p:spPr>
            <a:xfrm>
              <a:off x="5001743" y="1104582"/>
              <a:ext cx="10008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latin typeface="Vectora LT Std Bold"/>
                </a:rPr>
                <a:t>Pressure </a:t>
              </a:r>
              <a:r>
                <a:rPr lang="it-IT" sz="1100" dirty="0" err="1">
                  <a:latin typeface="Vectora LT Std Bold"/>
                </a:rPr>
                <a:t>sensor</a:t>
              </a:r>
              <a:r>
                <a:rPr lang="it-IT" sz="1100" dirty="0">
                  <a:latin typeface="Vectora LT Std Bold"/>
                </a:rPr>
                <a:t> connection</a:t>
              </a:r>
            </a:p>
          </p:txBody>
        </p:sp>
      </p:grpSp>
      <p:grpSp>
        <p:nvGrpSpPr>
          <p:cNvPr id="132" name="Gruppo 85">
            <a:extLst>
              <a:ext uri="{FF2B5EF4-FFF2-40B4-BE49-F238E27FC236}">
                <a16:creationId xmlns:a16="http://schemas.microsoft.com/office/drawing/2014/main" id="{55EE52FE-3C77-4691-AA43-FA7C8EBF0C6D}"/>
              </a:ext>
            </a:extLst>
          </p:cNvPr>
          <p:cNvGrpSpPr/>
          <p:nvPr/>
        </p:nvGrpSpPr>
        <p:grpSpPr>
          <a:xfrm>
            <a:off x="2423927" y="4756113"/>
            <a:ext cx="1069959" cy="1008994"/>
            <a:chOff x="3793826" y="915702"/>
            <a:chExt cx="1069959" cy="1008994"/>
          </a:xfrm>
        </p:grpSpPr>
        <p:sp>
          <p:nvSpPr>
            <p:cNvPr id="133" name="Esagono 81">
              <a:extLst>
                <a:ext uri="{FF2B5EF4-FFF2-40B4-BE49-F238E27FC236}">
                  <a16:creationId xmlns:a16="http://schemas.microsoft.com/office/drawing/2014/main" id="{90083511-3C79-4676-B7CF-9CFDED95C934}"/>
                </a:ext>
              </a:extLst>
            </p:cNvPr>
            <p:cNvSpPr/>
            <p:nvPr/>
          </p:nvSpPr>
          <p:spPr bwMode="auto">
            <a:xfrm>
              <a:off x="3793826" y="969608"/>
              <a:ext cx="1001050" cy="955088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  <p:grpSp>
          <p:nvGrpSpPr>
            <p:cNvPr id="134" name="Gruppo 38">
              <a:extLst>
                <a:ext uri="{FF2B5EF4-FFF2-40B4-BE49-F238E27FC236}">
                  <a16:creationId xmlns:a16="http://schemas.microsoft.com/office/drawing/2014/main" id="{58A0C29E-5948-444F-A74A-EA8B3D179F3F}"/>
                </a:ext>
              </a:extLst>
            </p:cNvPr>
            <p:cNvGrpSpPr/>
            <p:nvPr/>
          </p:nvGrpSpPr>
          <p:grpSpPr>
            <a:xfrm>
              <a:off x="3793826" y="915702"/>
              <a:ext cx="1069959" cy="1006818"/>
              <a:chOff x="2781961" y="4262576"/>
              <a:chExt cx="1510932" cy="1440000"/>
            </a:xfrm>
          </p:grpSpPr>
          <p:sp>
            <p:nvSpPr>
              <p:cNvPr id="135" name="Esagono 39">
                <a:extLst>
                  <a:ext uri="{FF2B5EF4-FFF2-40B4-BE49-F238E27FC236}">
                    <a16:creationId xmlns:a16="http://schemas.microsoft.com/office/drawing/2014/main" id="{3497BA9F-597B-44D3-BCF4-E44E9EBED825}"/>
                  </a:ext>
                </a:extLst>
              </p:cNvPr>
              <p:cNvSpPr/>
              <p:nvPr/>
            </p:nvSpPr>
            <p:spPr bwMode="auto">
              <a:xfrm>
                <a:off x="2781961" y="4262576"/>
                <a:ext cx="1440160" cy="1440000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pic>
            <p:nvPicPr>
              <p:cNvPr id="136" name="Immagine 40">
                <a:extLst>
                  <a:ext uri="{FF2B5EF4-FFF2-40B4-BE49-F238E27FC236}">
                    <a16:creationId xmlns:a16="http://schemas.microsoft.com/office/drawing/2014/main" id="{EBAA6812-6590-424C-85DA-91FDBE52C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0354" y="4375735"/>
                <a:ext cx="1452539" cy="12600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37" name="Gruppo 203">
            <a:extLst>
              <a:ext uri="{FF2B5EF4-FFF2-40B4-BE49-F238E27FC236}">
                <a16:creationId xmlns:a16="http://schemas.microsoft.com/office/drawing/2014/main" id="{FD28A208-D333-481B-88D9-DB88E2DE6198}"/>
              </a:ext>
            </a:extLst>
          </p:cNvPr>
          <p:cNvGrpSpPr/>
          <p:nvPr/>
        </p:nvGrpSpPr>
        <p:grpSpPr>
          <a:xfrm>
            <a:off x="3262734" y="5314554"/>
            <a:ext cx="1001050" cy="962652"/>
            <a:chOff x="3307432" y="4784454"/>
            <a:chExt cx="1001050" cy="962652"/>
          </a:xfrm>
        </p:grpSpPr>
        <p:grpSp>
          <p:nvGrpSpPr>
            <p:cNvPr id="138" name="Gruppo 142">
              <a:extLst>
                <a:ext uri="{FF2B5EF4-FFF2-40B4-BE49-F238E27FC236}">
                  <a16:creationId xmlns:a16="http://schemas.microsoft.com/office/drawing/2014/main" id="{3C52921E-4A85-4F82-9BAD-F781343FB4D2}"/>
                </a:ext>
              </a:extLst>
            </p:cNvPr>
            <p:cNvGrpSpPr/>
            <p:nvPr/>
          </p:nvGrpSpPr>
          <p:grpSpPr>
            <a:xfrm>
              <a:off x="3307432" y="4784454"/>
              <a:ext cx="1001050" cy="962652"/>
              <a:chOff x="2778867" y="1170204"/>
              <a:chExt cx="1001050" cy="962652"/>
            </a:xfrm>
          </p:grpSpPr>
          <p:sp>
            <p:nvSpPr>
              <p:cNvPr id="140" name="Esagono 143">
                <a:extLst>
                  <a:ext uri="{FF2B5EF4-FFF2-40B4-BE49-F238E27FC236}">
                    <a16:creationId xmlns:a16="http://schemas.microsoft.com/office/drawing/2014/main" id="{266CEBA4-F178-458D-A524-175B9369F2E7}"/>
                  </a:ext>
                </a:extLst>
              </p:cNvPr>
              <p:cNvSpPr/>
              <p:nvPr/>
            </p:nvSpPr>
            <p:spPr bwMode="auto">
              <a:xfrm>
                <a:off x="2778867" y="117776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41" name="Esagono 144">
                <a:extLst>
                  <a:ext uri="{FF2B5EF4-FFF2-40B4-BE49-F238E27FC236}">
                    <a16:creationId xmlns:a16="http://schemas.microsoft.com/office/drawing/2014/main" id="{D440F004-9B11-4BCF-BFDF-7E9C2B5C9F93}"/>
                  </a:ext>
                </a:extLst>
              </p:cNvPr>
              <p:cNvSpPr/>
              <p:nvPr/>
            </p:nvSpPr>
            <p:spPr bwMode="auto">
              <a:xfrm>
                <a:off x="2781961" y="1170204"/>
                <a:ext cx="997951" cy="962652"/>
              </a:xfrm>
              <a:prstGeom prst="hexagon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139" name="CasellaDiTesto 145">
              <a:extLst>
                <a:ext uri="{FF2B5EF4-FFF2-40B4-BE49-F238E27FC236}">
                  <a16:creationId xmlns:a16="http://schemas.microsoft.com/office/drawing/2014/main" id="{FABE0400-6EEF-4020-A657-2B0980C44555}"/>
                </a:ext>
              </a:extLst>
            </p:cNvPr>
            <p:cNvSpPr txBox="1"/>
            <p:nvPr/>
          </p:nvSpPr>
          <p:spPr>
            <a:xfrm>
              <a:off x="3307432" y="5134975"/>
              <a:ext cx="10010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latin typeface="Vectora LT Std Bold"/>
                </a:rPr>
                <a:t>OIML</a:t>
              </a:r>
              <a:r>
                <a:rPr lang="it-IT" sz="1100" dirty="0">
                  <a:latin typeface="Vectora LT Std Bold"/>
                </a:rPr>
                <a:t> </a:t>
              </a:r>
              <a:r>
                <a:rPr lang="it-IT" sz="1100" dirty="0" err="1">
                  <a:latin typeface="Vectora LT Std Bold"/>
                </a:rPr>
                <a:t>R49</a:t>
              </a:r>
              <a:endParaRPr lang="it-IT" sz="1100" dirty="0">
                <a:latin typeface="Vectora LT Std Bold"/>
              </a:endParaRPr>
            </a:p>
          </p:txBody>
        </p:sp>
      </p:grpSp>
      <p:sp>
        <p:nvSpPr>
          <p:cNvPr id="142" name="Rettangolo 126">
            <a:extLst>
              <a:ext uri="{FF2B5EF4-FFF2-40B4-BE49-F238E27FC236}">
                <a16:creationId xmlns:a16="http://schemas.microsoft.com/office/drawing/2014/main" id="{AEC6D8CB-880D-46D5-A9BE-D2FB3A8A2245}"/>
              </a:ext>
            </a:extLst>
          </p:cNvPr>
          <p:cNvSpPr/>
          <p:nvPr/>
        </p:nvSpPr>
        <p:spPr>
          <a:xfrm>
            <a:off x="1849690" y="1285809"/>
            <a:ext cx="872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i="1" dirty="0">
                <a:solidFill>
                  <a:srgbClr val="0070C0"/>
                </a:solidFill>
                <a:latin typeface="Vectora LT Std Black"/>
              </a:rPr>
              <a:t>Sensor</a:t>
            </a:r>
            <a:endParaRPr lang="it-IT" sz="2000" i="1" dirty="0">
              <a:solidFill>
                <a:srgbClr val="0070C0"/>
              </a:solidFill>
            </a:endParaRPr>
          </a:p>
        </p:txBody>
      </p:sp>
      <p:sp>
        <p:nvSpPr>
          <p:cNvPr id="143" name="Rettangolo 127">
            <a:extLst>
              <a:ext uri="{FF2B5EF4-FFF2-40B4-BE49-F238E27FC236}">
                <a16:creationId xmlns:a16="http://schemas.microsoft.com/office/drawing/2014/main" id="{5F63AEF8-9661-4D3F-A6CC-D24E4A1232C2}"/>
              </a:ext>
            </a:extLst>
          </p:cNvPr>
          <p:cNvSpPr/>
          <p:nvPr/>
        </p:nvSpPr>
        <p:spPr>
          <a:xfrm>
            <a:off x="5865450" y="1288367"/>
            <a:ext cx="1195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i="1" dirty="0">
                <a:solidFill>
                  <a:srgbClr val="0070C0"/>
                </a:solidFill>
                <a:latin typeface="Vectora LT Std Black"/>
              </a:rPr>
              <a:t>Converter</a:t>
            </a:r>
            <a:endParaRPr lang="it-IT" sz="2000" i="1" dirty="0">
              <a:solidFill>
                <a:srgbClr val="0070C0"/>
              </a:solidFill>
            </a:endParaRPr>
          </a:p>
        </p:txBody>
      </p:sp>
      <p:grpSp>
        <p:nvGrpSpPr>
          <p:cNvPr id="144" name="Gruppo 128">
            <a:extLst>
              <a:ext uri="{FF2B5EF4-FFF2-40B4-BE49-F238E27FC236}">
                <a16:creationId xmlns:a16="http://schemas.microsoft.com/office/drawing/2014/main" id="{4EAB49AC-7EDC-4FB9-B9C0-B85A30694EEF}"/>
              </a:ext>
            </a:extLst>
          </p:cNvPr>
          <p:cNvGrpSpPr/>
          <p:nvPr/>
        </p:nvGrpSpPr>
        <p:grpSpPr>
          <a:xfrm>
            <a:off x="6774444" y="1414167"/>
            <a:ext cx="1028608" cy="955088"/>
            <a:chOff x="2087565" y="1013292"/>
            <a:chExt cx="1028608" cy="955088"/>
          </a:xfrm>
        </p:grpSpPr>
        <p:pic>
          <p:nvPicPr>
            <p:cNvPr id="145" name="Immagine 4">
              <a:extLst>
                <a:ext uri="{FF2B5EF4-FFF2-40B4-BE49-F238E27FC236}">
                  <a16:creationId xmlns:a16="http://schemas.microsoft.com/office/drawing/2014/main" id="{4565B8AC-FD21-4ABF-BDDC-3E820E299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565" y="1044459"/>
              <a:ext cx="1028608" cy="892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" name="Esagono 130">
              <a:extLst>
                <a:ext uri="{FF2B5EF4-FFF2-40B4-BE49-F238E27FC236}">
                  <a16:creationId xmlns:a16="http://schemas.microsoft.com/office/drawing/2014/main" id="{7864926F-6C70-409E-A47F-7515EED26070}"/>
                </a:ext>
              </a:extLst>
            </p:cNvPr>
            <p:cNvSpPr/>
            <p:nvPr/>
          </p:nvSpPr>
          <p:spPr bwMode="auto">
            <a:xfrm>
              <a:off x="2101344" y="1013292"/>
              <a:ext cx="1001050" cy="955088"/>
            </a:xfrm>
            <a:prstGeom prst="hexag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  <a:cs typeface="Geneva" charset="0"/>
              </a:endParaRPr>
            </a:p>
          </p:txBody>
        </p:sp>
      </p:grpSp>
      <p:grpSp>
        <p:nvGrpSpPr>
          <p:cNvPr id="147" name="Gruppo 133">
            <a:extLst>
              <a:ext uri="{FF2B5EF4-FFF2-40B4-BE49-F238E27FC236}">
                <a16:creationId xmlns:a16="http://schemas.microsoft.com/office/drawing/2014/main" id="{ECF7140D-FEDC-41ED-8F27-473490B19E06}"/>
              </a:ext>
            </a:extLst>
          </p:cNvPr>
          <p:cNvGrpSpPr/>
          <p:nvPr/>
        </p:nvGrpSpPr>
        <p:grpSpPr>
          <a:xfrm>
            <a:off x="2661282" y="3676658"/>
            <a:ext cx="1022769" cy="1008994"/>
            <a:chOff x="5014206" y="912451"/>
            <a:chExt cx="1022769" cy="1008994"/>
          </a:xfrm>
        </p:grpSpPr>
        <p:grpSp>
          <p:nvGrpSpPr>
            <p:cNvPr id="148" name="Gruppo 136">
              <a:extLst>
                <a:ext uri="{FF2B5EF4-FFF2-40B4-BE49-F238E27FC236}">
                  <a16:creationId xmlns:a16="http://schemas.microsoft.com/office/drawing/2014/main" id="{9DBB680A-AFB8-47B7-947C-0E2A96BFDD21}"/>
                </a:ext>
              </a:extLst>
            </p:cNvPr>
            <p:cNvGrpSpPr/>
            <p:nvPr/>
          </p:nvGrpSpPr>
          <p:grpSpPr>
            <a:xfrm>
              <a:off x="5017133" y="912451"/>
              <a:ext cx="1019842" cy="1008994"/>
              <a:chOff x="3793826" y="915702"/>
              <a:chExt cx="1019842" cy="1008994"/>
            </a:xfrm>
          </p:grpSpPr>
          <p:sp>
            <p:nvSpPr>
              <p:cNvPr id="150" name="Esagono 154">
                <a:extLst>
                  <a:ext uri="{FF2B5EF4-FFF2-40B4-BE49-F238E27FC236}">
                    <a16:creationId xmlns:a16="http://schemas.microsoft.com/office/drawing/2014/main" id="{9134798B-EC2B-498F-8CEF-E07618CA97D5}"/>
                  </a:ext>
                </a:extLst>
              </p:cNvPr>
              <p:cNvSpPr/>
              <p:nvPr/>
            </p:nvSpPr>
            <p:spPr bwMode="auto">
              <a:xfrm>
                <a:off x="3793826" y="915702"/>
                <a:ext cx="1019842" cy="1006818"/>
              </a:xfrm>
              <a:prstGeom prst="hexagon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  <p:sp>
            <p:nvSpPr>
              <p:cNvPr id="151" name="Esagono 155">
                <a:extLst>
                  <a:ext uri="{FF2B5EF4-FFF2-40B4-BE49-F238E27FC236}">
                    <a16:creationId xmlns:a16="http://schemas.microsoft.com/office/drawing/2014/main" id="{8A736664-FA34-42D7-A07E-A18F2FE688EB}"/>
                  </a:ext>
                </a:extLst>
              </p:cNvPr>
              <p:cNvSpPr/>
              <p:nvPr/>
            </p:nvSpPr>
            <p:spPr bwMode="auto">
              <a:xfrm>
                <a:off x="3793826" y="969608"/>
                <a:ext cx="1001050" cy="955088"/>
              </a:xfrm>
              <a:prstGeom prst="hexag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  <a:cs typeface="Geneva" charset="0"/>
                </a:endParaRPr>
              </a:p>
            </p:txBody>
          </p:sp>
        </p:grpSp>
        <p:sp>
          <p:nvSpPr>
            <p:cNvPr id="149" name="CasellaDiTesto 149">
              <a:extLst>
                <a:ext uri="{FF2B5EF4-FFF2-40B4-BE49-F238E27FC236}">
                  <a16:creationId xmlns:a16="http://schemas.microsoft.com/office/drawing/2014/main" id="{5B444C83-666E-4735-BA28-720C0B336290}"/>
                </a:ext>
              </a:extLst>
            </p:cNvPr>
            <p:cNvSpPr txBox="1"/>
            <p:nvPr/>
          </p:nvSpPr>
          <p:spPr>
            <a:xfrm>
              <a:off x="5014206" y="1197114"/>
              <a:ext cx="10008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latin typeface="Vectora LT Std Bold"/>
                </a:rPr>
                <a:t>Electrodes</a:t>
              </a:r>
              <a:endParaRPr lang="it-IT" sz="1100" dirty="0">
                <a:latin typeface="Vectora LT Std Bold"/>
              </a:endParaRPr>
            </a:p>
            <a:p>
              <a:pPr algn="ctr"/>
              <a:r>
                <a:rPr lang="it-IT" sz="1100" dirty="0" err="1">
                  <a:latin typeface="Vectora LT Std Bold"/>
                </a:rPr>
                <a:t>materials</a:t>
              </a:r>
              <a:endParaRPr lang="it-IT" sz="1100" dirty="0">
                <a:latin typeface="Vectora LT St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142" grpId="0"/>
      <p:bldP spid="14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826</TotalTime>
  <Words>1866</Words>
  <Application>Microsoft Office PowerPoint</Application>
  <PresentationFormat>Apresentação na tela (4:3)</PresentationFormat>
  <Paragraphs>506</Paragraphs>
  <Slides>59</Slides>
  <Notes>57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73" baseType="lpstr">
      <vt:lpstr>Arial</vt:lpstr>
      <vt:lpstr>Arial </vt:lpstr>
      <vt:lpstr>Calibri</vt:lpstr>
      <vt:lpstr>Calibri Light</vt:lpstr>
      <vt:lpstr>GE Inspira Pitch</vt:lpstr>
      <vt:lpstr>Gill Sans MT Condensed</vt:lpstr>
      <vt:lpstr>Gotham Book</vt:lpstr>
      <vt:lpstr>Times New Roman</vt:lpstr>
      <vt:lpstr>Vectora LT Std Black</vt:lpstr>
      <vt:lpstr>Vectora LT Std Bold</vt:lpstr>
      <vt:lpstr>Vectora LT Std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</vt:lpstr>
      <vt:lpstr>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Lamon</dc:creator>
  <cp:lastModifiedBy>Gustavo Lamon</cp:lastModifiedBy>
  <cp:revision>75</cp:revision>
  <dcterms:created xsi:type="dcterms:W3CDTF">2019-01-16T01:08:12Z</dcterms:created>
  <dcterms:modified xsi:type="dcterms:W3CDTF">2023-05-12T14:35:53Z</dcterms:modified>
</cp:coreProperties>
</file>